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47"/>
  </p:notesMasterIdLst>
  <p:sldIdLst>
    <p:sldId id="287" r:id="rId4"/>
    <p:sldId id="346" r:id="rId5"/>
    <p:sldId id="258" r:id="rId6"/>
    <p:sldId id="272" r:id="rId7"/>
    <p:sldId id="271" r:id="rId8"/>
    <p:sldId id="274" r:id="rId9"/>
    <p:sldId id="275" r:id="rId10"/>
    <p:sldId id="273" r:id="rId11"/>
    <p:sldId id="290" r:id="rId12"/>
    <p:sldId id="276" r:id="rId13"/>
    <p:sldId id="291" r:id="rId14"/>
    <p:sldId id="260" r:id="rId15"/>
    <p:sldId id="292" r:id="rId16"/>
    <p:sldId id="288" r:id="rId17"/>
    <p:sldId id="293" r:id="rId18"/>
    <p:sldId id="294" r:id="rId19"/>
    <p:sldId id="280" r:id="rId20"/>
    <p:sldId id="295" r:id="rId21"/>
    <p:sldId id="281" r:id="rId22"/>
    <p:sldId id="282" r:id="rId23"/>
    <p:sldId id="283" r:id="rId24"/>
    <p:sldId id="284" r:id="rId25"/>
    <p:sldId id="351" r:id="rId26"/>
    <p:sldId id="352" r:id="rId27"/>
    <p:sldId id="353" r:id="rId28"/>
    <p:sldId id="354" r:id="rId29"/>
    <p:sldId id="355" r:id="rId30"/>
    <p:sldId id="356" r:id="rId31"/>
    <p:sldId id="357" r:id="rId32"/>
    <p:sldId id="358" r:id="rId33"/>
    <p:sldId id="359" r:id="rId34"/>
    <p:sldId id="360" r:id="rId35"/>
    <p:sldId id="361" r:id="rId36"/>
    <p:sldId id="362" r:id="rId37"/>
    <p:sldId id="363" r:id="rId38"/>
    <p:sldId id="364" r:id="rId39"/>
    <p:sldId id="365" r:id="rId40"/>
    <p:sldId id="370" r:id="rId41"/>
    <p:sldId id="371" r:id="rId42"/>
    <p:sldId id="372" r:id="rId43"/>
    <p:sldId id="366" r:id="rId44"/>
    <p:sldId id="367" r:id="rId45"/>
    <p:sldId id="368"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2" d="100"/>
          <a:sy n="62" d="100"/>
        </p:scale>
        <p:origin x="1400" y="2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75A6B7-4E1A-469E-BBCE-2AFACD44F1A3}" type="datetimeFigureOut">
              <a:rPr lang="en-US" smtClean="0"/>
              <a:t>4/13/2023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B64D46-D996-402C-AD8B-DCB0A8C20E06}" type="slidenum">
              <a:rPr lang="en-US" smtClean="0"/>
              <a:t>‹#›</a:t>
            </a:fld>
            <a:endParaRPr lang="en-US"/>
          </a:p>
        </p:txBody>
      </p:sp>
    </p:spTree>
    <p:extLst>
      <p:ext uri="{BB962C8B-B14F-4D97-AF65-F5344CB8AC3E}">
        <p14:creationId xmlns:p14="http://schemas.microsoft.com/office/powerpoint/2010/main" val="3246720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a:ea typeface="ＭＳ Ｐゴシック" charset="-128"/>
              </a:rPr>
              <a:t>Machine learning algorithms can be classified according to the nature of data to be learned into either offline or online learning</a:t>
            </a:r>
            <a:endParaRPr kumimoji="0" lang="zh-CN" altLang="en-US">
              <a:ea typeface="ＭＳ Ｐゴシック" charset="-128"/>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9286AC-54B3-384A-BF58-7771646EA93C}" type="slidenum">
              <a:rPr lang="en-US" altLang="zh-CN" sz="1200">
                <a:latin typeface="Calibri" charset="0"/>
                <a:ea typeface="宋体" charset="0"/>
              </a:rPr>
              <a:pPr eaLnBrk="1" hangingPunct="1"/>
              <a:t>14</a:t>
            </a:fld>
            <a:endParaRPr lang="en-US" altLang="zh-CN" sz="1200">
              <a:latin typeface="Calibri" charset="0"/>
              <a:ea typeface="宋体" charset="0"/>
            </a:endParaRPr>
          </a:p>
        </p:txBody>
      </p:sp>
    </p:spTree>
    <p:extLst>
      <p:ext uri="{BB962C8B-B14F-4D97-AF65-F5344CB8AC3E}">
        <p14:creationId xmlns:p14="http://schemas.microsoft.com/office/powerpoint/2010/main" val="1714636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b="1" dirty="0" smtClean="0">
                    <a:solidFill>
                      <a:srgbClr val="008000"/>
                    </a:solidFill>
                  </a:rPr>
                  <a:t>Using Spectral Graph Theory:</a:t>
                </a:r>
              </a:p>
              <a:p>
                <a:pPr lvl="1"/>
                <a:r>
                  <a:rPr lang="en-US" dirty="0" smtClean="0"/>
                  <a:t>We can</a:t>
                </a:r>
                <a:r>
                  <a:rPr lang="en-US" baseline="0" dirty="0" smtClean="0"/>
                  <a:t> a</a:t>
                </a:r>
                <a:r>
                  <a:rPr lang="en-US" dirty="0" smtClean="0"/>
                  <a:t>nalyze </a:t>
                </a:r>
                <a:r>
                  <a:rPr lang="en-US" dirty="0" smtClean="0"/>
                  <a:t>the “spectrum” of matrix representing </a:t>
                </a:r>
                <a:r>
                  <a:rPr lang="en-US" b="1" i="0" dirty="0" smtClean="0">
                    <a:latin typeface="Cambria Math"/>
                  </a:rPr>
                  <a:t>𝑮</a:t>
                </a:r>
                <a:endParaRPr lang="en-US" b="1" dirty="0" smtClean="0"/>
              </a:p>
              <a:p>
                <a:pPr lvl="1"/>
                <a:r>
                  <a:rPr lang="en-US" b="1" dirty="0" smtClean="0">
                    <a:solidFill>
                      <a:srgbClr val="D60093"/>
                    </a:solidFill>
                  </a:rPr>
                  <a:t>Spectrum:</a:t>
                </a:r>
                <a:r>
                  <a:rPr lang="en-US" dirty="0" smtClean="0"/>
                  <a:t> Eigenvectors </a:t>
                </a:r>
                <a:r>
                  <a:rPr lang="en-US" b="1" i="0" smtClean="0">
                    <a:solidFill>
                      <a:srgbClr val="0000FF"/>
                    </a:solidFill>
                    <a:latin typeface="Cambria Math"/>
                  </a:rPr>
                  <a:t>𝒙_𝒊</a:t>
                </a:r>
                <a:r>
                  <a:rPr lang="en-US" dirty="0" smtClean="0"/>
                  <a:t> of a graph, ordered by the magnitude (strength) of their corresponding eigenvalues </a:t>
                </a:r>
                <a:r>
                  <a:rPr lang="en-US" b="1" i="0" smtClean="0">
                    <a:solidFill>
                      <a:srgbClr val="0000FF"/>
                    </a:solidFill>
                    <a:latin typeface="Cambria Math"/>
                  </a:rPr>
                  <a:t>𝝀_𝒊</a:t>
                </a:r>
                <a:r>
                  <a:rPr lang="en-US" baseline="0" dirty="0" smtClean="0"/>
                  <a:t> </a:t>
                </a:r>
              </a:p>
              <a:p>
                <a:endParaRPr lang="en-US" baseline="0" dirty="0" smtClean="0"/>
              </a:p>
              <a:p>
                <a:r>
                  <a:rPr lang="en-US" dirty="0" err="1" smtClean="0"/>
                  <a:t>Enginvalues</a:t>
                </a:r>
                <a:r>
                  <a:rPr lang="en-US" dirty="0" smtClean="0"/>
                  <a:t>:</a:t>
                </a:r>
                <a:r>
                  <a:rPr lang="en-US" baseline="0" dirty="0" smtClean="0"/>
                  <a:t> lamada1 , </a:t>
                </a:r>
                <a:r>
                  <a:rPr lang="en-US" baseline="0" dirty="0" err="1" smtClean="0"/>
                  <a:t>lamada</a:t>
                </a:r>
                <a:r>
                  <a:rPr lang="en-US" baseline="0" dirty="0" smtClean="0"/>
                  <a:t> 2 , </a:t>
                </a:r>
                <a:r>
                  <a:rPr lang="en-US" baseline="0" dirty="0" err="1" smtClean="0"/>
                  <a:t>lamada</a:t>
                </a:r>
                <a:r>
                  <a:rPr lang="en-US" baseline="0" dirty="0" smtClean="0"/>
                  <a:t> 3 where 0=lamada1 &lt;= lamada2..</a:t>
                </a:r>
              </a:p>
              <a:p>
                <a:r>
                  <a:rPr lang="en-US" baseline="0" dirty="0" smtClean="0"/>
                  <a:t>For the corresponding eigenvectors x1 x2 .. </a:t>
                </a:r>
              </a:p>
              <a:p>
                <a:endParaRPr lang="en-US" baseline="0" dirty="0" smtClean="0"/>
              </a:p>
              <a:p>
                <a:r>
                  <a:rPr lang="en-US" b="1" dirty="0" smtClean="0">
                    <a:solidFill>
                      <a:srgbClr val="D60093"/>
                    </a:solidFill>
                  </a:rPr>
                  <a:t>What are some </a:t>
                </a:r>
                <a:r>
                  <a:rPr lang="en-US" b="1" dirty="0" smtClean="0">
                    <a:solidFill>
                      <a:srgbClr val="D60093"/>
                    </a:solidFill>
                  </a:rPr>
                  <a:t>eigenvalues/vectors of </a:t>
                </a:r>
                <a:r>
                  <a:rPr lang="en-US" b="1" i="0" dirty="0" smtClean="0">
                    <a:solidFill>
                      <a:srgbClr val="D60093"/>
                    </a:solidFill>
                    <a:latin typeface="Cambria Math"/>
                  </a:rPr>
                  <a:t>𝑮</a:t>
                </a:r>
                <a:r>
                  <a:rPr lang="en-US" b="1" dirty="0" smtClean="0">
                    <a:solidFill>
                      <a:srgbClr val="D60093"/>
                    </a:solidFill>
                  </a:rPr>
                  <a:t>? </a:t>
                </a:r>
                <a:endParaRPr lang="en-US" b="1" dirty="0" smtClean="0">
                  <a:solidFill>
                    <a:srgbClr val="D60093"/>
                  </a:solidFil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sym typeface="Symbol"/>
                  </a:rPr>
                  <a:t>Let’s try:</a:t>
                </a:r>
                <a:r>
                  <a:rPr lang="en-US" dirty="0" smtClean="0">
                    <a:sym typeface="Symbol"/>
                  </a:rPr>
                  <a:t> </a:t>
                </a:r>
                <a:r>
                  <a:rPr lang="en-US" b="1" i="0" dirty="0" smtClean="0">
                    <a:latin typeface="Cambria Math"/>
                    <a:sym typeface="Symbol"/>
                  </a:rPr>
                  <a:t>𝒙 = (𝟏,𝟏,…,𝟏)</a:t>
                </a:r>
                <a:endParaRPr lang="en-US" b="1" dirty="0" smtClean="0">
                  <a:sym typeface="Symbo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smtClean="0">
                    <a:sym typeface="Symbol"/>
                  </a:rPr>
                  <a:t>Two things Cancel out</a:t>
                </a:r>
                <a:endParaRPr lang="en-US" b="1" dirty="0" smtClean="0">
                  <a:sym typeface="Symbol"/>
                </a:endParaRPr>
              </a:p>
              <a:p>
                <a:endParaRPr lang="en-US" dirty="0" smtClean="0"/>
              </a:p>
              <a:p>
                <a:r>
                  <a:rPr lang="en-US" dirty="0" smtClean="0"/>
                  <a:t>((</a:t>
                </a:r>
                <a:r>
                  <a:rPr lang="en-US" baseline="0" dirty="0" smtClean="0"/>
                  <a:t>As an example we can think about </a:t>
                </a:r>
                <a:r>
                  <a:rPr lang="en-US" baseline="0" dirty="0" err="1" smtClean="0"/>
                  <a:t>A.x</a:t>
                </a:r>
                <a:r>
                  <a:rPr lang="en-US" baseline="0" dirty="0" smtClean="0"/>
                  <a:t> = </a:t>
                </a:r>
                <a:r>
                  <a:rPr lang="en-US" baseline="0" dirty="0" err="1" smtClean="0"/>
                  <a:t>lamada</a:t>
                </a:r>
                <a:r>
                  <a:rPr lang="en-US" baseline="0" dirty="0" smtClean="0"/>
                  <a:t>, </a:t>
                </a:r>
              </a:p>
              <a:p>
                <a:r>
                  <a:rPr lang="en-US" baseline="0" dirty="0" smtClean="0"/>
                  <a:t>Where A is the adjacency matrix, and x is a vector with </a:t>
                </a:r>
                <a:r>
                  <a:rPr lang="en-US" baseline="0" dirty="0" err="1" smtClean="0"/>
                  <a:t>componets</a:t>
                </a:r>
                <a:r>
                  <a:rPr lang="en-US" baseline="0" dirty="0" smtClean="0"/>
                  <a:t> x1—</a:t>
                </a:r>
                <a:r>
                  <a:rPr lang="en-US" baseline="0" dirty="0" err="1" smtClean="0"/>
                  <a:t>xn</a:t>
                </a:r>
                <a:r>
                  <a:rPr lang="en-US" baseline="0" dirty="0" smtClean="0"/>
                  <a:t> to be equal to </a:t>
                </a:r>
              </a:p>
              <a:p>
                <a:r>
                  <a:rPr lang="en-US" baseline="0" dirty="0" err="1" smtClean="0"/>
                  <a:t>Lamad</a:t>
                </a:r>
                <a:r>
                  <a:rPr lang="en-US" baseline="0" dirty="0" smtClean="0"/>
                  <a:t> which represents the sum of neighbors labels to the node </a:t>
                </a:r>
                <a:r>
                  <a:rPr lang="en-US" baseline="0" dirty="0" err="1" smtClean="0"/>
                  <a:t>i</a:t>
                </a:r>
                <a:r>
                  <a:rPr lang="en-US" baseline="0" dirty="0" smtClean="0"/>
                  <a:t>. ))</a:t>
                </a: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145107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30</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4158075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32</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fontScale="62500" lnSpcReduction="20000"/>
              </a:bodyPr>
              <a:lstStyle/>
              <a:p>
                <a:pPr>
                  <a:lnSpc>
                    <a:spcPct val="100000"/>
                  </a:lnSpc>
                </a:pPr>
                <a:endParaRPr lang="en-US" sz="2000" b="1" dirty="0"/>
              </a:p>
              <a:p>
                <a:pPr>
                  <a:lnSpc>
                    <a:spcPct val="100000"/>
                  </a:lnSpc>
                </a:pPr>
                <a:r>
                  <a:rPr lang="en-US" sz="2000" b="1" dirty="0"/>
                  <a:t>How to find normalized eigenvector?</a:t>
                </a:r>
              </a:p>
              <a:p>
                <a:pPr>
                  <a:lnSpc>
                    <a:spcPct val="100000"/>
                  </a:lnSpc>
                </a:pPr>
                <a:endParaRPr lang="en-US" sz="2000" b="1" dirty="0"/>
              </a:p>
              <a:p>
                <a:pPr>
                  <a:lnSpc>
                    <a:spcPct val="100000"/>
                  </a:lnSpc>
                </a:pPr>
                <a:r>
                  <a:rPr kumimoji="1" lang="en-SG" sz="2000" b="0" i="0" kern="1200" dirty="0">
                    <a:solidFill>
                      <a:schemeClr val="tx1"/>
                    </a:solidFill>
                    <a:effectLst/>
                    <a:latin typeface="+mn-lt"/>
                    <a:ea typeface="ＭＳ Ｐゴシック" charset="0"/>
                    <a:cs typeface="宋体" charset="0"/>
                  </a:rPr>
                  <a:t>The easiest way to normalize the </a:t>
                </a:r>
                <a:r>
                  <a:rPr kumimoji="1" lang="en-SG" sz="2800" b="0" i="0" kern="1200" dirty="0">
                    <a:solidFill>
                      <a:schemeClr val="tx1"/>
                    </a:solidFill>
                    <a:effectLst/>
                    <a:latin typeface="+mn-lt"/>
                    <a:ea typeface="ＭＳ Ｐゴシック" charset="0"/>
                    <a:cs typeface="宋体" charset="0"/>
                  </a:rPr>
                  <a:t>eigenvector</a:t>
                </a:r>
                <a:r>
                  <a:rPr kumimoji="1" lang="en-SG" sz="2000" b="0" i="0" kern="1200" dirty="0">
                    <a:solidFill>
                      <a:schemeClr val="tx1"/>
                    </a:solidFill>
                    <a:effectLst/>
                    <a:latin typeface="+mn-lt"/>
                    <a:ea typeface="ＭＳ Ｐゴシック" charset="0"/>
                    <a:cs typeface="宋体" charset="0"/>
                  </a:rPr>
                  <a:t> is to divide by its length.</a:t>
                </a:r>
                <a:r>
                  <a:rPr kumimoji="1" lang="en-SG" sz="2000" b="0" i="0" kern="1200" baseline="0" dirty="0">
                    <a:solidFill>
                      <a:schemeClr val="tx1"/>
                    </a:solidFill>
                    <a:effectLst/>
                    <a:latin typeface="+mn-lt"/>
                    <a:ea typeface="ＭＳ Ｐゴシック" charset="0"/>
                    <a:cs typeface="宋体" charset="0"/>
                  </a:rPr>
                  <a:t> </a:t>
                </a:r>
              </a:p>
              <a:p>
                <a:pPr>
                  <a:lnSpc>
                    <a:spcPct val="100000"/>
                  </a:lnSpc>
                </a:pPr>
                <a:endParaRPr kumimoji="1" lang="en-SG" sz="2000" b="0" i="0" kern="1200" baseline="0" dirty="0">
                  <a:solidFill>
                    <a:schemeClr val="tx1"/>
                  </a:solidFill>
                  <a:effectLst/>
                  <a:latin typeface="+mn-lt"/>
                  <a:ea typeface="ＭＳ Ｐゴシック" charset="0"/>
                  <a:cs typeface="宋体" charset="0"/>
                </a:endParaRPr>
              </a:p>
              <a:p>
                <a:pPr>
                  <a:lnSpc>
                    <a:spcPct val="100000"/>
                  </a:lnSpc>
                </a:pPr>
                <a:r>
                  <a:rPr kumimoji="1" lang="en-SG" sz="2000" b="0" kern="1200" baseline="0" dirty="0">
                    <a:solidFill>
                      <a:schemeClr val="tx1"/>
                    </a:solidFill>
                    <a:effectLst/>
                    <a:latin typeface="+mn-lt"/>
                    <a:ea typeface="ＭＳ Ｐゴシック" charset="0"/>
                    <a:cs typeface="宋体" charset="0"/>
                  </a:rPr>
                  <a:t>Length of the vector X:  </a:t>
                </a:r>
                <a14:m>
                  <m:oMath xmlns:m="http://schemas.openxmlformats.org/officeDocument/2006/math">
                    <m:d>
                      <m:dPr>
                        <m:begChr m:val="|"/>
                        <m:endChr m:val="|"/>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dPr>
                      <m:e>
                        <m:r>
                          <a:rPr kumimoji="1" lang="en-US" sz="2000" b="1" i="1" kern="1200" baseline="0" smtClean="0">
                            <a:solidFill>
                              <a:schemeClr val="tx1"/>
                            </a:solidFill>
                            <a:effectLst/>
                            <a:latin typeface="Cambria Math"/>
                            <a:ea typeface="ＭＳ Ｐゴシック" charset="0"/>
                            <a:cs typeface="宋体" charset="0"/>
                          </a:rPr>
                          <m:t>𝑿</m:t>
                        </m:r>
                      </m:e>
                    </m:d>
                  </m:oMath>
                </a14:m>
                <a:r>
                  <a:rPr kumimoji="1" lang="en-SG" sz="2000" b="0" kern="1200" baseline="0" dirty="0">
                    <a:solidFill>
                      <a:schemeClr val="tx1"/>
                    </a:solidFill>
                    <a:effectLst/>
                    <a:latin typeface="+mn-lt"/>
                    <a:ea typeface="ＭＳ Ｐゴシック" charset="0"/>
                    <a:cs typeface="宋体" charset="0"/>
                  </a:rPr>
                  <a:t>= </a:t>
                </a:r>
                <a14:m>
                  <m:oMath xmlns:m="http://schemas.openxmlformats.org/officeDocument/2006/math">
                    <m:rad>
                      <m:radPr>
                        <m:degHide m:val="on"/>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radPr>
                      <m:deg/>
                      <m:e>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baseline="0" smtClean="0">
                                    <a:solidFill>
                                      <a:schemeClr val="tx1"/>
                                    </a:solidFill>
                                    <a:effectLst/>
                                    <a:latin typeface="Cambria Math"/>
                                    <a:ea typeface="ＭＳ Ｐゴシック" charset="0"/>
                                    <a:cs typeface="宋体" charset="0"/>
                                  </a:rPr>
                                  <m:t>𝑥</m:t>
                                </m:r>
                              </m:e>
                              <m:sub>
                                <m:r>
                                  <a:rPr kumimoji="1" lang="en-US" sz="2000" b="0" i="1" kern="1200" baseline="0" smtClean="0">
                                    <a:solidFill>
                                      <a:schemeClr val="tx1"/>
                                    </a:solidFill>
                                    <a:effectLst/>
                                    <a:latin typeface="Cambria Math"/>
                                    <a:ea typeface="ＭＳ Ｐゴシック" charset="0"/>
                                    <a:cs typeface="宋体" charset="0"/>
                                  </a:rPr>
                                  <m:t>1</m:t>
                                </m:r>
                              </m:sub>
                            </m:sSub>
                          </m:e>
                          <m:sup>
                            <m:r>
                              <a:rPr kumimoji="1" lang="en-US" sz="2000" b="0" i="1" kern="1200" baseline="0" smtClean="0">
                                <a:solidFill>
                                  <a:schemeClr val="tx1"/>
                                </a:solidFill>
                                <a:effectLst/>
                                <a:latin typeface="Cambria Math"/>
                                <a:ea typeface="ＭＳ Ｐゴシック" charset="0"/>
                                <a:cs typeface="宋体" charset="0"/>
                              </a:rPr>
                              <m:t>2</m:t>
                            </m:r>
                          </m:sup>
                        </m:sSup>
                        <m:r>
                          <a:rPr kumimoji="1" lang="en-US" sz="2000" b="0" i="1" kern="1200" baseline="0" smtClean="0">
                            <a:solidFill>
                              <a:schemeClr val="tx1"/>
                            </a:solidFill>
                            <a:effectLst/>
                            <a:latin typeface="Cambria Math"/>
                            <a:ea typeface="ＭＳ Ｐゴシック" charset="0"/>
                            <a:cs typeface="宋体" charset="0"/>
                          </a:rPr>
                          <m:t>+</m:t>
                        </m:r>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baseline="0" smtClean="0">
                                    <a:solidFill>
                                      <a:schemeClr val="tx1"/>
                                    </a:solidFill>
                                    <a:effectLst/>
                                    <a:latin typeface="Cambria Math"/>
                                    <a:ea typeface="ＭＳ Ｐゴシック" charset="0"/>
                                    <a:cs typeface="宋体" charset="0"/>
                                  </a:rPr>
                                  <m:t>𝑥</m:t>
                                </m:r>
                              </m:e>
                              <m:sub>
                                <m:r>
                                  <a:rPr kumimoji="1" lang="en-US" sz="2000" b="0" i="1" kern="1200" baseline="0" smtClean="0">
                                    <a:solidFill>
                                      <a:schemeClr val="tx1"/>
                                    </a:solidFill>
                                    <a:effectLst/>
                                    <a:latin typeface="Cambria Math"/>
                                    <a:ea typeface="ＭＳ Ｐゴシック" charset="0"/>
                                    <a:cs typeface="宋体" charset="0"/>
                                  </a:rPr>
                                  <m:t>2</m:t>
                                </m:r>
                              </m:sub>
                            </m:sSub>
                          </m:e>
                          <m:sup>
                            <m:r>
                              <a:rPr kumimoji="1" lang="en-US" sz="2000" b="0" i="1" kern="1200" baseline="0" smtClean="0">
                                <a:solidFill>
                                  <a:schemeClr val="tx1"/>
                                </a:solidFill>
                                <a:effectLst/>
                                <a:latin typeface="Cambria Math"/>
                                <a:ea typeface="ＭＳ Ｐゴシック" charset="0"/>
                                <a:cs typeface="宋体" charset="0"/>
                              </a:rPr>
                              <m:t>2</m:t>
                            </m:r>
                          </m:sup>
                        </m:sSup>
                        <m:r>
                          <a:rPr kumimoji="1" lang="en-US" sz="2000" b="0" i="1" kern="1200" baseline="0" smtClean="0">
                            <a:solidFill>
                              <a:schemeClr val="tx1"/>
                            </a:solidFill>
                            <a:effectLst/>
                            <a:latin typeface="Cambria Math"/>
                            <a:ea typeface="ＭＳ Ｐゴシック" charset="0"/>
                            <a:cs typeface="宋体" charset="0"/>
                          </a:rPr>
                          <m:t>+</m:t>
                        </m:r>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baseline="0" smtClean="0">
                                    <a:solidFill>
                                      <a:schemeClr val="tx1"/>
                                    </a:solidFill>
                                    <a:effectLst/>
                                    <a:latin typeface="Cambria Math"/>
                                    <a:ea typeface="ＭＳ Ｐゴシック" charset="0"/>
                                    <a:cs typeface="宋体" charset="0"/>
                                  </a:rPr>
                                  <m:t>𝑥</m:t>
                                </m:r>
                              </m:e>
                              <m:sub>
                                <m:r>
                                  <a:rPr kumimoji="1" lang="en-US" sz="2000" b="0" i="1" kern="1200" baseline="0" smtClean="0">
                                    <a:solidFill>
                                      <a:schemeClr val="tx1"/>
                                    </a:solidFill>
                                    <a:effectLst/>
                                    <a:latin typeface="Cambria Math"/>
                                    <a:ea typeface="ＭＳ Ｐゴシック" charset="0"/>
                                    <a:cs typeface="宋体" charset="0"/>
                                  </a:rPr>
                                  <m:t>3</m:t>
                                </m:r>
                              </m:sub>
                            </m:sSub>
                          </m:e>
                          <m:sup>
                            <m:r>
                              <a:rPr kumimoji="1" lang="en-US" sz="2000" b="0" i="1" kern="1200" baseline="0" smtClean="0">
                                <a:solidFill>
                                  <a:schemeClr val="tx1"/>
                                </a:solidFill>
                                <a:effectLst/>
                                <a:latin typeface="Cambria Math"/>
                                <a:ea typeface="ＭＳ Ｐゴシック" charset="0"/>
                                <a:cs typeface="宋体" charset="0"/>
                              </a:rPr>
                              <m:t>2</m:t>
                            </m:r>
                          </m:sup>
                        </m:sSup>
                        <m:r>
                          <a:rPr kumimoji="1" lang="en-US" sz="2000" b="0" i="1" kern="1200" baseline="0" smtClean="0">
                            <a:solidFill>
                              <a:schemeClr val="tx1"/>
                            </a:solidFill>
                            <a:effectLst/>
                            <a:latin typeface="Cambria Math"/>
                            <a:ea typeface="ＭＳ Ｐゴシック" charset="0"/>
                            <a:cs typeface="宋体" charset="0"/>
                          </a:rPr>
                          <m:t>+</m:t>
                        </m:r>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baseline="0" smtClean="0">
                                    <a:solidFill>
                                      <a:schemeClr val="tx1"/>
                                    </a:solidFill>
                                    <a:effectLst/>
                                    <a:latin typeface="Cambria Math"/>
                                    <a:ea typeface="ＭＳ Ｐゴシック" charset="0"/>
                                    <a:cs typeface="宋体" charset="0"/>
                                  </a:rPr>
                                  <m:t>𝑥</m:t>
                                </m:r>
                              </m:e>
                              <m:sub>
                                <m:r>
                                  <a:rPr kumimoji="1" lang="en-US" sz="2000" b="0" i="1" kern="1200" baseline="0" smtClean="0">
                                    <a:solidFill>
                                      <a:schemeClr val="tx1"/>
                                    </a:solidFill>
                                    <a:effectLst/>
                                    <a:latin typeface="Cambria Math"/>
                                    <a:ea typeface="ＭＳ Ｐゴシック" charset="0"/>
                                    <a:cs typeface="宋体" charset="0"/>
                                  </a:rPr>
                                  <m:t>4</m:t>
                                </m:r>
                              </m:sub>
                            </m:sSub>
                          </m:e>
                          <m:sup>
                            <m:r>
                              <a:rPr kumimoji="1" lang="en-US" sz="2000" b="0" i="1" kern="1200" baseline="0" smtClean="0">
                                <a:solidFill>
                                  <a:schemeClr val="tx1"/>
                                </a:solidFill>
                                <a:effectLst/>
                                <a:latin typeface="Cambria Math"/>
                                <a:ea typeface="ＭＳ Ｐゴシック" charset="0"/>
                                <a:cs typeface="宋体" charset="0"/>
                              </a:rPr>
                              <m:t>2</m:t>
                            </m:r>
                          </m:sup>
                        </m:sSup>
                        <m:r>
                          <a:rPr kumimoji="1" lang="en-US" sz="2000" b="0" i="1" kern="1200" baseline="0" smtClean="0">
                            <a:solidFill>
                              <a:schemeClr val="tx1"/>
                            </a:solidFill>
                            <a:effectLst/>
                            <a:latin typeface="Cambria Math"/>
                            <a:ea typeface="ＭＳ Ｐゴシック" charset="0"/>
                            <a:cs typeface="宋体" charset="0"/>
                          </a:rPr>
                          <m:t>+ .. +</m:t>
                        </m:r>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baseline="0" smtClean="0">
                                    <a:solidFill>
                                      <a:schemeClr val="tx1"/>
                                    </a:solidFill>
                                    <a:effectLst/>
                                    <a:latin typeface="Cambria Math"/>
                                    <a:ea typeface="ＭＳ Ｐゴシック" charset="0"/>
                                    <a:cs typeface="宋体" charset="0"/>
                                  </a:rPr>
                                  <m:t>𝑥</m:t>
                                </m:r>
                              </m:e>
                              <m:sub>
                                <m:r>
                                  <a:rPr kumimoji="1" lang="en-US" sz="2000" b="0" i="1" kern="1200" baseline="0" smtClean="0">
                                    <a:solidFill>
                                      <a:schemeClr val="tx1"/>
                                    </a:solidFill>
                                    <a:effectLst/>
                                    <a:latin typeface="Cambria Math"/>
                                    <a:ea typeface="ＭＳ Ｐゴシック" charset="0"/>
                                    <a:cs typeface="宋体" charset="0"/>
                                  </a:rPr>
                                  <m:t>𝑛</m:t>
                                </m:r>
                              </m:sub>
                            </m:sSub>
                          </m:e>
                          <m:sup>
                            <m:r>
                              <a:rPr kumimoji="1" lang="en-US" sz="2000" b="0" i="1" kern="1200" baseline="0" smtClean="0">
                                <a:solidFill>
                                  <a:schemeClr val="tx1"/>
                                </a:solidFill>
                                <a:effectLst/>
                                <a:latin typeface="Cambria Math"/>
                                <a:ea typeface="ＭＳ Ｐゴシック" charset="0"/>
                                <a:cs typeface="宋体" charset="0"/>
                              </a:rPr>
                              <m:t>2</m:t>
                            </m:r>
                          </m:sup>
                        </m:sSup>
                      </m:e>
                    </m:rad>
                  </m:oMath>
                </a14:m>
                <a:r>
                  <a:rPr kumimoji="1" lang="en-SG" sz="2000" b="0" i="0" kern="1200" baseline="0" dirty="0">
                    <a:solidFill>
                      <a:schemeClr val="tx1"/>
                    </a:solidFill>
                    <a:effectLst/>
                    <a:latin typeface="+mn-lt"/>
                    <a:ea typeface="ＭＳ Ｐゴシック" charset="0"/>
                    <a:cs typeface="宋体" charset="0"/>
                  </a:rPr>
                  <a:t> , </a:t>
                </a:r>
              </a:p>
              <a:p>
                <a:pPr>
                  <a:lnSpc>
                    <a:spcPct val="100000"/>
                  </a:lnSpc>
                </a:pPr>
                <a:endParaRPr kumimoji="1" lang="en-SG" sz="2000" b="0" i="0" kern="1200" baseline="0" dirty="0">
                  <a:solidFill>
                    <a:schemeClr val="tx1"/>
                  </a:solidFill>
                  <a:effectLst/>
                  <a:latin typeface="+mn-lt"/>
                  <a:ea typeface="ＭＳ Ｐゴシック" charset="0"/>
                  <a:cs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SG" sz="2000" b="0" i="0" kern="1200" dirty="0">
                    <a:solidFill>
                      <a:schemeClr val="tx1"/>
                    </a:solidFill>
                    <a:effectLst/>
                    <a:latin typeface="+mn-lt"/>
                    <a:ea typeface="ＭＳ Ｐゴシック" charset="0"/>
                    <a:cs typeface="宋体" charset="0"/>
                  </a:rPr>
                  <a:t>Therefore the each value of the eigenvector will</a:t>
                </a:r>
                <a:r>
                  <a:rPr kumimoji="1" lang="en-SG" sz="2000" b="0" i="0" kern="1200" baseline="0" dirty="0">
                    <a:solidFill>
                      <a:schemeClr val="tx1"/>
                    </a:solidFill>
                    <a:effectLst/>
                    <a:latin typeface="+mn-lt"/>
                    <a:ea typeface="ＭＳ Ｐゴシック" charset="0"/>
                    <a:cs typeface="宋体" charset="0"/>
                  </a:rPr>
                  <a:t> be </a:t>
                </a:r>
                <a14:m>
                  <m:oMath xmlns:m="http://schemas.openxmlformats.org/officeDocument/2006/math">
                    <m:sSup>
                      <m:sSupPr>
                        <m:ctrlPr>
                          <a:rPr kumimoji="1" lang="en-SG" sz="2000" b="0" i="1" kern="120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2000" b="0" i="1" kern="120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smtClean="0">
                                <a:solidFill>
                                  <a:schemeClr val="tx1"/>
                                </a:solidFill>
                                <a:effectLst/>
                                <a:latin typeface="Cambria Math"/>
                                <a:ea typeface="ＭＳ Ｐゴシック" charset="0"/>
                                <a:cs typeface="宋体" charset="0"/>
                              </a:rPr>
                              <m:t>𝑥</m:t>
                            </m:r>
                          </m:e>
                          <m:sub>
                            <m:r>
                              <a:rPr kumimoji="1" lang="en-US" sz="2000" b="0" i="1" kern="1200" smtClean="0">
                                <a:solidFill>
                                  <a:schemeClr val="tx1"/>
                                </a:solidFill>
                                <a:effectLst/>
                                <a:latin typeface="Cambria Math"/>
                                <a:ea typeface="ＭＳ Ｐゴシック" charset="0"/>
                                <a:cs typeface="宋体" charset="0"/>
                              </a:rPr>
                              <m:t>𝑖</m:t>
                            </m:r>
                          </m:sub>
                        </m:sSub>
                      </m:e>
                      <m:sup>
                        <m:r>
                          <a:rPr kumimoji="1" lang="en-US" sz="2000" b="0" i="1" kern="1200" smtClean="0">
                            <a:solidFill>
                              <a:schemeClr val="tx1"/>
                            </a:solidFill>
                            <a:effectLst/>
                            <a:latin typeface="Cambria Math"/>
                            <a:ea typeface="ＭＳ Ｐゴシック" charset="0"/>
                            <a:cs typeface="宋体" charset="0"/>
                          </a:rPr>
                          <m:t>′</m:t>
                        </m:r>
                      </m:sup>
                    </m:sSup>
                    <m:r>
                      <a:rPr kumimoji="1" lang="en-US" sz="2000" b="0" i="1" kern="1200" smtClean="0">
                        <a:solidFill>
                          <a:schemeClr val="tx1"/>
                        </a:solidFill>
                        <a:effectLst/>
                        <a:latin typeface="Cambria Math"/>
                        <a:ea typeface="ＭＳ Ｐゴシック" charset="0"/>
                        <a:cs typeface="宋体" charset="0"/>
                      </a:rPr>
                      <m:t>= </m:t>
                    </m:r>
                    <m:f>
                      <m:fPr>
                        <m:ctrlPr>
                          <a:rPr kumimoji="1" lang="en-US" sz="2000" b="0" i="1" kern="1200" smtClean="0">
                            <a:solidFill>
                              <a:schemeClr val="tx1"/>
                            </a:solidFill>
                            <a:effectLst/>
                            <a:latin typeface="Cambria Math" panose="02040503050406030204" pitchFamily="18" charset="0"/>
                            <a:ea typeface="ＭＳ Ｐゴシック" charset="0"/>
                            <a:cs typeface="宋体" charset="0"/>
                          </a:rPr>
                        </m:ctrlPr>
                      </m:fPr>
                      <m:num>
                        <m:sSub>
                          <m:sSubPr>
                            <m:ctrlPr>
                              <a:rPr kumimoji="1" lang="en-US" sz="2000" b="0" i="1" kern="1200" smtClean="0">
                                <a:solidFill>
                                  <a:schemeClr val="tx1"/>
                                </a:solidFill>
                                <a:effectLst/>
                                <a:latin typeface="Cambria Math" panose="02040503050406030204" pitchFamily="18" charset="0"/>
                                <a:ea typeface="ＭＳ Ｐゴシック" charset="0"/>
                                <a:cs typeface="宋体" charset="0"/>
                              </a:rPr>
                            </m:ctrlPr>
                          </m:sSubPr>
                          <m:e>
                            <m:r>
                              <a:rPr kumimoji="1" lang="en-US" sz="2000" b="0" i="1" kern="1200" smtClean="0">
                                <a:solidFill>
                                  <a:schemeClr val="tx1"/>
                                </a:solidFill>
                                <a:effectLst/>
                                <a:latin typeface="Cambria Math"/>
                                <a:ea typeface="ＭＳ Ｐゴシック" charset="0"/>
                                <a:cs typeface="宋体" charset="0"/>
                              </a:rPr>
                              <m:t>𝑥</m:t>
                            </m:r>
                          </m:e>
                          <m:sub>
                            <m:r>
                              <a:rPr kumimoji="1" lang="en-US" sz="2000" b="0" i="1" kern="1200" smtClean="0">
                                <a:solidFill>
                                  <a:schemeClr val="tx1"/>
                                </a:solidFill>
                                <a:effectLst/>
                                <a:latin typeface="Cambria Math"/>
                                <a:ea typeface="ＭＳ Ｐゴシック" charset="0"/>
                                <a:cs typeface="宋体" charset="0"/>
                              </a:rPr>
                              <m:t>𝑖</m:t>
                            </m:r>
                          </m:sub>
                        </m:sSub>
                      </m:num>
                      <m:den>
                        <m:d>
                          <m:dPr>
                            <m:begChr m:val="|"/>
                            <m:endChr m:val="|"/>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dPr>
                          <m:e>
                            <m:r>
                              <a:rPr kumimoji="1" lang="en-US" sz="2000" b="1" i="1" kern="1200" baseline="0" smtClean="0">
                                <a:solidFill>
                                  <a:schemeClr val="tx1"/>
                                </a:solidFill>
                                <a:effectLst/>
                                <a:latin typeface="Cambria Math"/>
                                <a:ea typeface="ＭＳ Ｐゴシック" charset="0"/>
                                <a:cs typeface="宋体" charset="0"/>
                              </a:rPr>
                              <m:t>𝑿</m:t>
                            </m:r>
                          </m:e>
                        </m:d>
                      </m:den>
                    </m:f>
                  </m:oMath>
                </a14:m>
                <a:r>
                  <a:rPr kumimoji="1" lang="en-SG" sz="2000" b="0" i="0" kern="1200" baseline="0" dirty="0">
                    <a:solidFill>
                      <a:schemeClr val="tx1"/>
                    </a:solidFill>
                    <a:effectLst/>
                    <a:latin typeface="+mn-lt"/>
                    <a:ea typeface="ＭＳ Ｐゴシック" charset="0"/>
                    <a:cs typeface="宋体" charset="0"/>
                  </a:rPr>
                  <a:t> and the normalized eigenvector length of </a:t>
                </a:r>
                <a:r>
                  <a:rPr kumimoji="1" lang="en-SG" sz="1200" b="0" i="0" kern="1200" dirty="0">
                    <a:solidFill>
                      <a:schemeClr val="tx1"/>
                    </a:solidFill>
                    <a:effectLst/>
                    <a:latin typeface="+mn-lt"/>
                    <a:ea typeface="ＭＳ Ｐゴシック" charset="0"/>
                    <a:cs typeface="宋体" charset="0"/>
                  </a:rPr>
                  <a:t> </a:t>
                </a:r>
                <a14:m>
                  <m:oMath xmlns:m="http://schemas.openxmlformats.org/officeDocument/2006/math">
                    <m:sSup>
                      <m:sSupPr>
                        <m:ctrlPr>
                          <a:rPr kumimoji="1" lang="en-SG" sz="2000" b="0" i="1" kern="1200" baseline="0" smtClean="0">
                            <a:solidFill>
                              <a:schemeClr val="tx1"/>
                            </a:solidFill>
                            <a:effectLst/>
                            <a:latin typeface="Cambria Math" panose="02040503050406030204" pitchFamily="18" charset="0"/>
                            <a:ea typeface="ＭＳ Ｐゴシック" charset="0"/>
                            <a:cs typeface="宋体" charset="0"/>
                          </a:rPr>
                        </m:ctrlPr>
                      </m:sSupPr>
                      <m:e>
                        <m:r>
                          <a:rPr kumimoji="1" lang="en-US" sz="2000" b="0" i="1" kern="1200" baseline="0" smtClean="0">
                            <a:solidFill>
                              <a:schemeClr val="tx1"/>
                            </a:solidFill>
                            <a:effectLst/>
                            <a:latin typeface="Cambria Math"/>
                            <a:ea typeface="ＭＳ Ｐゴシック" charset="0"/>
                            <a:cs typeface="宋体" charset="0"/>
                          </a:rPr>
                          <m:t>𝑋</m:t>
                        </m:r>
                      </m:e>
                      <m:sup>
                        <m:r>
                          <a:rPr kumimoji="1" lang="en-US" sz="2000" b="0" i="1" kern="1200" baseline="0" smtClean="0">
                            <a:solidFill>
                              <a:schemeClr val="tx1"/>
                            </a:solidFill>
                            <a:effectLst/>
                            <a:latin typeface="Cambria Math"/>
                            <a:ea typeface="ＭＳ Ｐゴシック" charset="0"/>
                            <a:cs typeface="宋体" charset="0"/>
                          </a:rPr>
                          <m:t>′</m:t>
                        </m:r>
                      </m:sup>
                    </m:sSup>
                    <m:r>
                      <a:rPr kumimoji="1" lang="en-US" sz="2000" b="0" i="0" kern="1200" baseline="0" smtClean="0">
                        <a:solidFill>
                          <a:schemeClr val="tx1"/>
                        </a:solidFill>
                        <a:effectLst/>
                        <a:latin typeface="Cambria Math"/>
                        <a:ea typeface="ＭＳ Ｐゴシック" charset="0"/>
                        <a:cs typeface="宋体" charset="0"/>
                      </a:rPr>
                      <m:t>: </m:t>
                    </m:r>
                  </m:oMath>
                </a14:m>
                <a:r>
                  <a:rPr kumimoji="1" lang="en-SG" sz="2000" b="0" i="0" kern="1200" baseline="0" dirty="0">
                    <a:solidFill>
                      <a:schemeClr val="tx1"/>
                    </a:solidFill>
                    <a:effectLst/>
                    <a:latin typeface="+mn-lt"/>
                    <a:ea typeface="ＭＳ Ｐゴシック" charset="0"/>
                    <a:cs typeface="宋体" charset="0"/>
                  </a:rPr>
                  <a:t> </a:t>
                </a:r>
                <a14:m>
                  <m:oMath xmlns:m="http://schemas.openxmlformats.org/officeDocument/2006/math">
                    <m:d>
                      <m:dPr>
                        <m:begChr m:val="|"/>
                        <m:endChr m:val="|"/>
                        <m:ctrlPr>
                          <a:rPr kumimoji="1" lang="en-SG" sz="3600" b="1" i="1" kern="1200" baseline="0" smtClean="0">
                            <a:solidFill>
                              <a:schemeClr val="tx1"/>
                            </a:solidFill>
                            <a:effectLst/>
                            <a:latin typeface="Cambria Math" panose="02040503050406030204" pitchFamily="18" charset="0"/>
                            <a:ea typeface="ＭＳ Ｐゴシック" charset="0"/>
                            <a:cs typeface="宋体" charset="0"/>
                          </a:rPr>
                        </m:ctrlPr>
                      </m:dPr>
                      <m:e>
                        <m:sSup>
                          <m:sSupPr>
                            <m:ctrlPr>
                              <a:rPr kumimoji="1" lang="en-SG" sz="3600" b="1" i="1" kern="1200" baseline="0" smtClean="0">
                                <a:solidFill>
                                  <a:schemeClr val="tx1"/>
                                </a:solidFill>
                                <a:effectLst/>
                                <a:latin typeface="Cambria Math" panose="02040503050406030204" pitchFamily="18" charset="0"/>
                                <a:ea typeface="ＭＳ Ｐゴシック" charset="0"/>
                                <a:cs typeface="宋体" charset="0"/>
                              </a:rPr>
                            </m:ctrlPr>
                          </m:sSupPr>
                          <m:e>
                            <m:r>
                              <a:rPr kumimoji="1" lang="en-US" sz="3600" b="1" i="1" kern="1200" baseline="0" smtClean="0">
                                <a:solidFill>
                                  <a:schemeClr val="tx1"/>
                                </a:solidFill>
                                <a:effectLst/>
                                <a:latin typeface="Cambria Math"/>
                                <a:ea typeface="ＭＳ Ｐゴシック" charset="0"/>
                                <a:cs typeface="宋体" charset="0"/>
                              </a:rPr>
                              <m:t>𝑿</m:t>
                            </m:r>
                          </m:e>
                          <m:sup>
                            <m:r>
                              <a:rPr kumimoji="1" lang="en-US" sz="3600" b="1" i="1" kern="1200" baseline="0" smtClean="0">
                                <a:solidFill>
                                  <a:schemeClr val="tx1"/>
                                </a:solidFill>
                                <a:effectLst/>
                                <a:latin typeface="Cambria Math"/>
                                <a:ea typeface="ＭＳ Ｐゴシック" charset="0"/>
                                <a:cs typeface="宋体" charset="0"/>
                              </a:rPr>
                              <m:t>′</m:t>
                            </m:r>
                          </m:sup>
                        </m:sSup>
                      </m:e>
                    </m:d>
                  </m:oMath>
                </a14:m>
                <a:r>
                  <a:rPr kumimoji="1" lang="en-SG" sz="3600" b="0" kern="1200" baseline="0" dirty="0">
                    <a:solidFill>
                      <a:schemeClr val="tx1"/>
                    </a:solidFill>
                    <a:effectLst/>
                    <a:latin typeface="+mn-lt"/>
                    <a:ea typeface="ＭＳ Ｐゴシック" charset="0"/>
                    <a:cs typeface="宋体" charset="0"/>
                  </a:rPr>
                  <a:t>= </a:t>
                </a:r>
                <a14:m>
                  <m:oMath xmlns:m="http://schemas.openxmlformats.org/officeDocument/2006/math">
                    <m:rad>
                      <m:radPr>
                        <m:degHide m:val="on"/>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radPr>
                      <m:deg/>
                      <m:e>
                        <m:sSup>
                          <m:sSup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3600" b="0" i="1" kern="1200" baseline="0" smtClean="0">
                                    <a:solidFill>
                                      <a:schemeClr val="tx1"/>
                                    </a:solidFill>
                                    <a:effectLst/>
                                    <a:latin typeface="Cambria Math"/>
                                    <a:ea typeface="ＭＳ Ｐゴシック" charset="0"/>
                                    <a:cs typeface="宋体" charset="0"/>
                                  </a:rPr>
                                  <m:t>𝑥</m:t>
                                </m:r>
                                <m:r>
                                  <a:rPr kumimoji="1" lang="en-US" sz="3600" b="0" i="1" kern="1200" baseline="0" smtClean="0">
                                    <a:solidFill>
                                      <a:schemeClr val="tx1"/>
                                    </a:solidFill>
                                    <a:effectLst/>
                                    <a:latin typeface="Cambria Math"/>
                                    <a:ea typeface="ＭＳ Ｐゴシック" charset="0"/>
                                    <a:cs typeface="宋体" charset="0"/>
                                  </a:rPr>
                                  <m:t>′</m:t>
                                </m:r>
                              </m:e>
                              <m:sub>
                                <m:r>
                                  <a:rPr kumimoji="1" lang="en-US" sz="3600" b="0" i="1" kern="1200" baseline="0" smtClean="0">
                                    <a:solidFill>
                                      <a:schemeClr val="tx1"/>
                                    </a:solidFill>
                                    <a:effectLst/>
                                    <a:latin typeface="Cambria Math"/>
                                    <a:ea typeface="ＭＳ Ｐゴシック" charset="0"/>
                                    <a:cs typeface="宋体" charset="0"/>
                                  </a:rPr>
                                  <m:t>1</m:t>
                                </m:r>
                              </m:sub>
                            </m:sSub>
                          </m:e>
                          <m:sup>
                            <m:r>
                              <a:rPr kumimoji="1" lang="en-US" sz="3600" b="0" i="1" kern="1200" baseline="0" smtClean="0">
                                <a:solidFill>
                                  <a:schemeClr val="tx1"/>
                                </a:solidFill>
                                <a:effectLst/>
                                <a:latin typeface="Cambria Math"/>
                                <a:ea typeface="ＭＳ Ｐゴシック" charset="0"/>
                                <a:cs typeface="宋体" charset="0"/>
                              </a:rPr>
                              <m:t>2</m:t>
                            </m:r>
                          </m:sup>
                        </m:sSup>
                        <m:r>
                          <a:rPr kumimoji="1" lang="en-US" sz="3600" b="0" i="1" kern="1200" baseline="0" smtClean="0">
                            <a:solidFill>
                              <a:schemeClr val="tx1"/>
                            </a:solidFill>
                            <a:effectLst/>
                            <a:latin typeface="Cambria Math"/>
                            <a:ea typeface="ＭＳ Ｐゴシック" charset="0"/>
                            <a:cs typeface="宋体" charset="0"/>
                          </a:rPr>
                          <m:t>+</m:t>
                        </m:r>
                        <m:sSup>
                          <m:sSup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3600" b="0" i="1" kern="1200" baseline="0" smtClean="0">
                                    <a:solidFill>
                                      <a:schemeClr val="tx1"/>
                                    </a:solidFill>
                                    <a:effectLst/>
                                    <a:latin typeface="Cambria Math"/>
                                    <a:ea typeface="ＭＳ Ｐゴシック" charset="0"/>
                                    <a:cs typeface="宋体" charset="0"/>
                                  </a:rPr>
                                  <m:t>𝑥</m:t>
                                </m:r>
                                <m:r>
                                  <a:rPr kumimoji="1" lang="en-US" sz="3600" b="0" i="1" kern="1200" baseline="0" smtClean="0">
                                    <a:solidFill>
                                      <a:schemeClr val="tx1"/>
                                    </a:solidFill>
                                    <a:effectLst/>
                                    <a:latin typeface="Cambria Math"/>
                                    <a:ea typeface="ＭＳ Ｐゴシック" charset="0"/>
                                    <a:cs typeface="宋体" charset="0"/>
                                  </a:rPr>
                                  <m:t>′</m:t>
                                </m:r>
                              </m:e>
                              <m:sub>
                                <m:r>
                                  <a:rPr kumimoji="1" lang="en-US" sz="3600" b="0" i="1" kern="1200" baseline="0" smtClean="0">
                                    <a:solidFill>
                                      <a:schemeClr val="tx1"/>
                                    </a:solidFill>
                                    <a:effectLst/>
                                    <a:latin typeface="Cambria Math"/>
                                    <a:ea typeface="ＭＳ Ｐゴシック" charset="0"/>
                                    <a:cs typeface="宋体" charset="0"/>
                                  </a:rPr>
                                  <m:t>2</m:t>
                                </m:r>
                              </m:sub>
                            </m:sSub>
                          </m:e>
                          <m:sup>
                            <m:r>
                              <a:rPr kumimoji="1" lang="en-US" sz="3600" b="0" i="1" kern="1200" baseline="0" smtClean="0">
                                <a:solidFill>
                                  <a:schemeClr val="tx1"/>
                                </a:solidFill>
                                <a:effectLst/>
                                <a:latin typeface="Cambria Math"/>
                                <a:ea typeface="ＭＳ Ｐゴシック" charset="0"/>
                                <a:cs typeface="宋体" charset="0"/>
                              </a:rPr>
                              <m:t>2</m:t>
                            </m:r>
                          </m:sup>
                        </m:sSup>
                        <m:r>
                          <a:rPr kumimoji="1" lang="en-US" sz="3600" b="0" i="1" kern="1200" baseline="0" smtClean="0">
                            <a:solidFill>
                              <a:schemeClr val="tx1"/>
                            </a:solidFill>
                            <a:effectLst/>
                            <a:latin typeface="Cambria Math"/>
                            <a:ea typeface="ＭＳ Ｐゴシック" charset="0"/>
                            <a:cs typeface="宋体" charset="0"/>
                          </a:rPr>
                          <m:t>+ .. +</m:t>
                        </m:r>
                        <m:sSup>
                          <m:sSup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3600" b="0" i="1" kern="1200" baseline="0" smtClean="0">
                                    <a:solidFill>
                                      <a:schemeClr val="tx1"/>
                                    </a:solidFill>
                                    <a:effectLst/>
                                    <a:latin typeface="Cambria Math"/>
                                    <a:ea typeface="ＭＳ Ｐゴシック" charset="0"/>
                                    <a:cs typeface="宋体" charset="0"/>
                                  </a:rPr>
                                  <m:t>𝑥</m:t>
                                </m:r>
                                <m:r>
                                  <a:rPr kumimoji="1" lang="en-US" sz="3600" b="0" i="1" kern="1200" baseline="0" smtClean="0">
                                    <a:solidFill>
                                      <a:schemeClr val="tx1"/>
                                    </a:solidFill>
                                    <a:effectLst/>
                                    <a:latin typeface="Cambria Math"/>
                                    <a:ea typeface="ＭＳ Ｐゴシック" charset="0"/>
                                    <a:cs typeface="宋体" charset="0"/>
                                  </a:rPr>
                                  <m:t>′</m:t>
                                </m:r>
                              </m:e>
                              <m:sub>
                                <m:r>
                                  <a:rPr kumimoji="1" lang="en-US" sz="3600" b="0" i="1" kern="1200" baseline="0" smtClean="0">
                                    <a:solidFill>
                                      <a:schemeClr val="tx1"/>
                                    </a:solidFill>
                                    <a:effectLst/>
                                    <a:latin typeface="Cambria Math"/>
                                    <a:ea typeface="ＭＳ Ｐゴシック" charset="0"/>
                                    <a:cs typeface="宋体" charset="0"/>
                                  </a:rPr>
                                  <m:t>𝑛</m:t>
                                </m:r>
                              </m:sub>
                            </m:sSub>
                          </m:e>
                          <m:sup>
                            <m:r>
                              <a:rPr kumimoji="1" lang="en-US" sz="3600" b="0" i="1" kern="1200" baseline="0" smtClean="0">
                                <a:solidFill>
                                  <a:schemeClr val="tx1"/>
                                </a:solidFill>
                                <a:effectLst/>
                                <a:latin typeface="Cambria Math"/>
                                <a:ea typeface="ＭＳ Ｐゴシック" charset="0"/>
                                <a:cs typeface="宋体" charset="0"/>
                              </a:rPr>
                              <m:t>2</m:t>
                            </m:r>
                          </m:sup>
                        </m:sSup>
                      </m:e>
                    </m:rad>
                  </m:oMath>
                </a14:m>
                <a:r>
                  <a:rPr kumimoji="1" lang="en-SG" sz="3600" b="0" i="0" kern="1200" baseline="0" dirty="0">
                    <a:solidFill>
                      <a:schemeClr val="tx1"/>
                    </a:solidFill>
                    <a:effectLst/>
                    <a:latin typeface="+mn-lt"/>
                    <a:ea typeface="ＭＳ Ｐゴシック" charset="0"/>
                    <a:cs typeface="宋体" charset="0"/>
                  </a:rPr>
                  <a:t> , which equals to </a:t>
                </a:r>
                <a14:m>
                  <m:oMath xmlns:m="http://schemas.openxmlformats.org/officeDocument/2006/math">
                    <m:nary>
                      <m:naryPr>
                        <m:chr m:val="∑"/>
                        <m:supHide m:val="on"/>
                        <m:ctrlPr>
                          <a:rPr kumimoji="1" lang="en-SG" sz="5400" b="0" i="1" kern="1200" baseline="0" smtClean="0">
                            <a:solidFill>
                              <a:schemeClr val="tx1"/>
                            </a:solidFill>
                            <a:effectLst/>
                            <a:latin typeface="Cambria Math" panose="02040503050406030204" pitchFamily="18" charset="0"/>
                            <a:ea typeface="ＭＳ Ｐゴシック" charset="0"/>
                            <a:cs typeface="宋体" charset="0"/>
                          </a:rPr>
                        </m:ctrlPr>
                      </m:naryPr>
                      <m:sub>
                        <m:r>
                          <m:rPr>
                            <m:brk m:alnAt="7"/>
                          </m:rPr>
                          <a:rPr kumimoji="1" lang="en-US" sz="5400" b="0" i="1" kern="1200" baseline="0" smtClean="0">
                            <a:solidFill>
                              <a:schemeClr val="tx1"/>
                            </a:solidFill>
                            <a:effectLst/>
                            <a:latin typeface="Cambria Math"/>
                            <a:ea typeface="ＭＳ Ｐゴシック" charset="0"/>
                            <a:cs typeface="宋体" charset="0"/>
                          </a:rPr>
                          <m:t>𝑖</m:t>
                        </m:r>
                      </m:sub>
                      <m:sup/>
                      <m:e>
                        <m:sSup>
                          <m:sSup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pPr>
                          <m:e>
                            <m:sSub>
                              <m:sSubPr>
                                <m:ctrlPr>
                                  <a:rPr kumimoji="1" lang="en-SG" sz="3600" b="0" i="1" kern="1200" baseline="0" smtClean="0">
                                    <a:solidFill>
                                      <a:schemeClr val="tx1"/>
                                    </a:solidFill>
                                    <a:effectLst/>
                                    <a:latin typeface="Cambria Math" panose="02040503050406030204" pitchFamily="18" charset="0"/>
                                    <a:ea typeface="ＭＳ Ｐゴシック" charset="0"/>
                                    <a:cs typeface="宋体" charset="0"/>
                                  </a:rPr>
                                </m:ctrlPr>
                              </m:sSubPr>
                              <m:e>
                                <m:r>
                                  <a:rPr kumimoji="1" lang="en-US" sz="3600" b="0" i="1" kern="1200" baseline="0" smtClean="0">
                                    <a:solidFill>
                                      <a:schemeClr val="tx1"/>
                                    </a:solidFill>
                                    <a:effectLst/>
                                    <a:latin typeface="Cambria Math"/>
                                    <a:ea typeface="ＭＳ Ｐゴシック" charset="0"/>
                                    <a:cs typeface="宋体" charset="0"/>
                                  </a:rPr>
                                  <m:t>𝑥</m:t>
                                </m:r>
                              </m:e>
                              <m:sub>
                                <m:r>
                                  <a:rPr kumimoji="1" lang="en-US" sz="3600" b="0" i="1" kern="1200" baseline="0" smtClean="0">
                                    <a:solidFill>
                                      <a:schemeClr val="tx1"/>
                                    </a:solidFill>
                                    <a:effectLst/>
                                    <a:latin typeface="Cambria Math"/>
                                    <a:ea typeface="ＭＳ Ｐゴシック" charset="0"/>
                                    <a:cs typeface="宋体" charset="0"/>
                                  </a:rPr>
                                  <m:t>𝑖</m:t>
                                </m:r>
                              </m:sub>
                            </m:sSub>
                          </m:e>
                          <m:sup>
                            <m:r>
                              <a:rPr kumimoji="1" lang="en-US" sz="3600" b="0" i="1" kern="1200" baseline="0" smtClean="0">
                                <a:solidFill>
                                  <a:schemeClr val="tx1"/>
                                </a:solidFill>
                                <a:effectLst/>
                                <a:latin typeface="Cambria Math"/>
                                <a:ea typeface="ＭＳ Ｐゴシック" charset="0"/>
                                <a:cs typeface="宋体" charset="0"/>
                              </a:rPr>
                              <m:t>2</m:t>
                            </m:r>
                          </m:sup>
                        </m:sSup>
                      </m:e>
                    </m:nary>
                  </m:oMath>
                </a14:m>
                <a:endParaRPr kumimoji="1" lang="en-SG" sz="3600" b="0" i="0" kern="1200" baseline="0" dirty="0">
                  <a:solidFill>
                    <a:schemeClr val="tx1"/>
                  </a:solidFill>
                  <a:effectLst/>
                  <a:latin typeface="+mn-lt"/>
                  <a:ea typeface="ＭＳ Ｐゴシック" charset="0"/>
                  <a:cs typeface="宋体"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SG" sz="3600" b="0" i="0" kern="1200" baseline="0" dirty="0">
                  <a:solidFill>
                    <a:schemeClr val="tx1"/>
                  </a:solidFill>
                  <a:effectLst/>
                  <a:latin typeface="+mn-lt"/>
                  <a:ea typeface="ＭＳ Ｐゴシック" charset="0"/>
                  <a:cs typeface="宋体" charset="0"/>
                </a:endParaRPr>
              </a:p>
              <a:p>
                <a:pPr>
                  <a:lnSpc>
                    <a:spcPct val="100000"/>
                  </a:lnSpc>
                </a:pPr>
                <a:r>
                  <a:rPr kumimoji="1" lang="en-SG" sz="3600" b="0" i="0" kern="1200" baseline="0" dirty="0">
                    <a:solidFill>
                      <a:schemeClr val="tx1"/>
                    </a:solidFill>
                    <a:effectLst/>
                    <a:latin typeface="+mn-lt"/>
                    <a:ea typeface="ＭＳ Ｐゴシック" charset="0"/>
                    <a:cs typeface="宋体" charset="0"/>
                  </a:rPr>
                  <a:t>So the length of the normalized vector is one. </a:t>
                </a:r>
                <a:r>
                  <a:rPr kumimoji="1" lang="en-SG" sz="2000" b="0" i="0" kern="1200" dirty="0">
                    <a:solidFill>
                      <a:schemeClr val="tx1"/>
                    </a:solidFill>
                    <a:effectLst/>
                    <a:latin typeface="+mn-lt"/>
                    <a:ea typeface="ＭＳ Ｐゴシック" charset="0"/>
                    <a:cs typeface="宋体" charset="0"/>
                  </a:rPr>
                  <a:t> </a:t>
                </a:r>
              </a:p>
              <a:p>
                <a:pPr>
                  <a:lnSpc>
                    <a:spcPct val="100000"/>
                  </a:lnSpc>
                </a:pPr>
                <a:endParaRPr kumimoji="1" lang="en-SG" sz="2000" b="0" i="0" kern="1200" baseline="0" dirty="0">
                  <a:solidFill>
                    <a:schemeClr val="tx1"/>
                  </a:solidFill>
                  <a:effectLst/>
                  <a:latin typeface="+mn-lt"/>
                  <a:ea typeface="ＭＳ Ｐゴシック" charset="0"/>
                  <a:cs typeface="宋体" charset="0"/>
                </a:endParaRPr>
              </a:p>
              <a:p>
                <a:pPr>
                  <a:lnSpc>
                    <a:spcPct val="100000"/>
                  </a:lnSpc>
                </a:pPr>
                <a:r>
                  <a:rPr kumimoji="1" lang="en-SG" sz="2000" b="0" i="0" kern="1200" baseline="0" dirty="0">
                    <a:solidFill>
                      <a:schemeClr val="tx1"/>
                    </a:solidFill>
                    <a:effectLst/>
                    <a:latin typeface="+mn-lt"/>
                    <a:ea typeface="ＭＳ Ｐゴシック" charset="0"/>
                    <a:cs typeface="宋体" charset="0"/>
                  </a:rPr>
                  <a:t>http://www.ncl.ac.uk/students/mathsaid/resources/academic/matrix_eigenvector.htm</a:t>
                </a:r>
              </a:p>
              <a:p>
                <a:pPr>
                  <a:lnSpc>
                    <a:spcPct val="100000"/>
                  </a:lnSpc>
                </a:pPr>
                <a:endParaRPr kumimoji="1" lang="en-SG" sz="2000" b="0" i="0" kern="1200" baseline="0" dirty="0">
                  <a:solidFill>
                    <a:schemeClr val="tx1"/>
                  </a:solidFill>
                  <a:effectLst/>
                  <a:latin typeface="+mn-lt"/>
                  <a:ea typeface="ＭＳ Ｐゴシック" charset="0"/>
                  <a:cs typeface="宋体" charset="0"/>
                </a:endParaRPr>
              </a:p>
              <a:p>
                <a:endParaRPr kumimoji="1" lang="en-SG" sz="3600" b="0" i="0" kern="1200" baseline="0" dirty="0">
                  <a:solidFill>
                    <a:schemeClr val="tx1"/>
                  </a:solidFill>
                  <a:effectLst/>
                  <a:latin typeface="+mn-lt"/>
                  <a:ea typeface="ＭＳ Ｐゴシック" charset="0"/>
                  <a:cs typeface="宋体" charset="0"/>
                </a:endParaRPr>
              </a:p>
              <a:p>
                <a:endParaRPr lang="en-SG" sz="2000" b="0" i="0" kern="1200" baseline="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normAutofit/>
              </a:bodyPr>
              <a:lstStyle/>
              <a:p>
                <a:pPr>
                  <a:lnSpc>
                    <a:spcPct val="100000"/>
                  </a:lnSpc>
                </a:pPr>
                <a:r>
                  <a:rPr lang="en-US" b="1" dirty="0" smtClean="0"/>
                  <a:t>An example: </a:t>
                </a:r>
              </a:p>
              <a:p>
                <a:pPr>
                  <a:lnSpc>
                    <a:spcPct val="100000"/>
                  </a:lnSpc>
                </a:pPr>
                <a:endParaRPr lang="en-US" b="1" dirty="0" smtClean="0"/>
              </a:p>
              <a:p>
                <a:pPr>
                  <a:lnSpc>
                    <a:spcPct val="100000"/>
                  </a:lnSpc>
                </a:pPr>
                <a:endParaRPr lang="en-US" b="1" dirty="0" smtClean="0"/>
              </a:p>
              <a:p>
                <a:pPr>
                  <a:lnSpc>
                    <a:spcPct val="100000"/>
                  </a:lnSpc>
                </a:pPr>
                <a:r>
                  <a:rPr lang="en-US" b="1" dirty="0" smtClean="0"/>
                  <a:t>How to find normalized eigenvector?</a:t>
                </a:r>
              </a:p>
              <a:p>
                <a:pPr>
                  <a:lnSpc>
                    <a:spcPct val="100000"/>
                  </a:lnSpc>
                </a:pPr>
                <a:endParaRPr lang="en-US" b="1" dirty="0" smtClean="0"/>
              </a:p>
              <a:p>
                <a:pPr>
                  <a:lnSpc>
                    <a:spcPct val="100000"/>
                  </a:lnSpc>
                </a:pPr>
                <a:r>
                  <a:rPr lang="en-SG" sz="1200" b="0" i="0" kern="1200" dirty="0" smtClean="0">
                    <a:solidFill>
                      <a:schemeClr val="tx1"/>
                    </a:solidFill>
                    <a:effectLst/>
                    <a:latin typeface="+mn-lt"/>
                    <a:ea typeface="+mn-ea"/>
                    <a:cs typeface="+mn-cs"/>
                  </a:rPr>
                  <a:t>The easiest way to normalize the </a:t>
                </a:r>
                <a:r>
                  <a:rPr lang="en-SG" sz="1500" b="0" i="0" kern="1200" dirty="0" smtClean="0">
                    <a:solidFill>
                      <a:schemeClr val="tx1"/>
                    </a:solidFill>
                    <a:effectLst/>
                    <a:latin typeface="+mn-lt"/>
                    <a:ea typeface="+mn-ea"/>
                    <a:cs typeface="+mn-cs"/>
                  </a:rPr>
                  <a:t>eigenvector</a:t>
                </a:r>
                <a:r>
                  <a:rPr lang="en-SG" sz="1200" b="0" i="0" kern="1200" dirty="0" smtClean="0">
                    <a:solidFill>
                      <a:schemeClr val="tx1"/>
                    </a:solidFill>
                    <a:effectLst/>
                    <a:latin typeface="+mn-lt"/>
                    <a:ea typeface="+mn-ea"/>
                    <a:cs typeface="+mn-cs"/>
                  </a:rPr>
                  <a:t> is to divide by its length.</a:t>
                </a:r>
                <a:r>
                  <a:rPr lang="en-SG" sz="1200" b="0" i="0" kern="1200" baseline="0" dirty="0" smtClean="0">
                    <a:solidFill>
                      <a:schemeClr val="tx1"/>
                    </a:solidFill>
                    <a:effectLst/>
                    <a:latin typeface="+mn-lt"/>
                    <a:ea typeface="+mn-ea"/>
                    <a:cs typeface="+mn-cs"/>
                  </a:rPr>
                  <a:t> </a:t>
                </a:r>
              </a:p>
              <a:p>
                <a:pPr>
                  <a:lnSpc>
                    <a:spcPct val="100000"/>
                  </a:lnSpc>
                </a:pPr>
                <a:endParaRPr lang="en-SG" sz="1200" b="0" i="0" kern="1200" baseline="0" dirty="0" smtClean="0">
                  <a:solidFill>
                    <a:schemeClr val="tx1"/>
                  </a:solidFill>
                  <a:effectLst/>
                  <a:latin typeface="+mn-lt"/>
                  <a:ea typeface="+mn-ea"/>
                  <a:cs typeface="+mn-cs"/>
                </a:endParaRPr>
              </a:p>
              <a:p>
                <a:pPr>
                  <a:lnSpc>
                    <a:spcPct val="100000"/>
                  </a:lnSpc>
                </a:pPr>
                <a:r>
                  <a:rPr lang="en-SG" sz="1200" b="0" kern="1200" baseline="0" dirty="0" smtClean="0">
                    <a:solidFill>
                      <a:schemeClr val="tx1"/>
                    </a:solidFill>
                    <a:effectLst/>
                    <a:ea typeface="+mn-ea"/>
                    <a:cs typeface="+mn-cs"/>
                  </a:rPr>
                  <a:t>Length of the vector X:  </a:t>
                </a:r>
                <a:r>
                  <a:rPr lang="en-SG" sz="1200" b="0" i="0" kern="1200" baseline="0" smtClean="0">
                    <a:solidFill>
                      <a:schemeClr val="tx1"/>
                    </a:solidFill>
                    <a:effectLst/>
                    <a:latin typeface="Cambria Math"/>
                    <a:ea typeface="+mn-ea"/>
                    <a:cs typeface="+mn-cs"/>
                  </a:rPr>
                  <a:t>|</a:t>
                </a:r>
                <a:r>
                  <a:rPr lang="en-US" sz="1200" b="1" i="0" kern="1200" baseline="0" smtClean="0">
                    <a:solidFill>
                      <a:schemeClr val="tx1"/>
                    </a:solidFill>
                    <a:effectLst/>
                    <a:latin typeface="Cambria Math"/>
                    <a:ea typeface="+mn-ea"/>
                    <a:cs typeface="+mn-cs"/>
                  </a:rPr>
                  <a:t>𝑿</a:t>
                </a:r>
                <a:r>
                  <a:rPr lang="en-SG" sz="1200" b="0" i="0" kern="1200" baseline="0" smtClean="0">
                    <a:solidFill>
                      <a:schemeClr val="tx1"/>
                    </a:solidFill>
                    <a:effectLst/>
                    <a:latin typeface="Cambria Math"/>
                    <a:ea typeface="+mn-ea"/>
                    <a:cs typeface="+mn-cs"/>
                  </a:rPr>
                  <a:t>|</a:t>
                </a:r>
                <a:r>
                  <a:rPr lang="en-SG" sz="1200" b="0" kern="1200" baseline="0" dirty="0" smtClean="0">
                    <a:solidFill>
                      <a:schemeClr val="tx1"/>
                    </a:solidFill>
                    <a:effectLst/>
                    <a:ea typeface="+mn-ea"/>
                    <a:cs typeface="+mn-cs"/>
                  </a:rPr>
                  <a:t>= </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𝑥</a:t>
                </a:r>
                <a:r>
                  <a:rPr lang="en-SG" sz="1200" b="0" i="0" kern="1200" baseline="0" smtClean="0">
                    <a:solidFill>
                      <a:schemeClr val="tx1"/>
                    </a:solidFill>
                    <a:effectLst/>
                    <a:latin typeface="Cambria Math"/>
                    <a:ea typeface="+mn-ea"/>
                    <a:cs typeface="+mn-cs"/>
                  </a:rPr>
                  <a:t>_</a:t>
                </a:r>
                <a:r>
                  <a:rPr lang="en-US" sz="1200" b="0" i="0" kern="1200" baseline="0" smtClean="0">
                    <a:solidFill>
                      <a:schemeClr val="tx1"/>
                    </a:solidFill>
                    <a:effectLst/>
                    <a:latin typeface="Cambria Math"/>
                    <a:ea typeface="+mn-ea"/>
                    <a:cs typeface="+mn-cs"/>
                  </a:rPr>
                  <a:t>1</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2+</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𝑥</a:t>
                </a:r>
                <a:r>
                  <a:rPr lang="en-SG" sz="1200" b="0" i="0" kern="1200" baseline="0" smtClean="0">
                    <a:solidFill>
                      <a:schemeClr val="tx1"/>
                    </a:solidFill>
                    <a:effectLst/>
                    <a:latin typeface="Cambria Math"/>
                    <a:ea typeface="+mn-ea"/>
                    <a:cs typeface="+mn-cs"/>
                  </a:rPr>
                  <a:t>_</a:t>
                </a:r>
                <a:r>
                  <a:rPr lang="en-US" sz="1200" b="0" i="0" kern="1200" baseline="0" smtClean="0">
                    <a:solidFill>
                      <a:schemeClr val="tx1"/>
                    </a:solidFill>
                    <a:effectLst/>
                    <a:latin typeface="Cambria Math"/>
                    <a:ea typeface="+mn-ea"/>
                    <a:cs typeface="+mn-cs"/>
                  </a:rPr>
                  <a:t>2</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2</a:t>
                </a:r>
                <a:r>
                  <a:rPr lang="en-US" sz="1200" b="0" i="0" kern="1200" baseline="0" smtClean="0">
                    <a:solidFill>
                      <a:schemeClr val="tx1"/>
                    </a:solidFill>
                    <a:effectLst/>
                    <a:latin typeface="Cambria Math"/>
                    <a:ea typeface="+mn-ea"/>
                    <a:cs typeface="+mn-cs"/>
                  </a:rPr>
                  <a:t>+</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𝑥</a:t>
                </a:r>
                <a:r>
                  <a:rPr lang="en-SG" sz="1200" b="0" i="0" kern="1200" baseline="0" smtClean="0">
                    <a:solidFill>
                      <a:schemeClr val="tx1"/>
                    </a:solidFill>
                    <a:effectLst/>
                    <a:latin typeface="Cambria Math"/>
                    <a:ea typeface="+mn-ea"/>
                    <a:cs typeface="+mn-cs"/>
                  </a:rPr>
                  <a:t>_</a:t>
                </a:r>
                <a:r>
                  <a:rPr lang="en-US" sz="1200" b="0" i="0" kern="1200" baseline="0" smtClean="0">
                    <a:solidFill>
                      <a:schemeClr val="tx1"/>
                    </a:solidFill>
                    <a:effectLst/>
                    <a:latin typeface="Cambria Math"/>
                    <a:ea typeface="+mn-ea"/>
                    <a:cs typeface="+mn-cs"/>
                  </a:rPr>
                  <a:t>3</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2</a:t>
                </a:r>
                <a:r>
                  <a:rPr lang="en-US" sz="1200" b="0" i="0" kern="1200" baseline="0" smtClean="0">
                    <a:solidFill>
                      <a:schemeClr val="tx1"/>
                    </a:solidFill>
                    <a:effectLst/>
                    <a:latin typeface="Cambria Math"/>
                    <a:ea typeface="+mn-ea"/>
                    <a:cs typeface="+mn-cs"/>
                  </a:rPr>
                  <a:t>+</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𝑥</a:t>
                </a:r>
                <a:r>
                  <a:rPr lang="en-SG" sz="1200" b="0" i="0" kern="1200" baseline="0" smtClean="0">
                    <a:solidFill>
                      <a:schemeClr val="tx1"/>
                    </a:solidFill>
                    <a:effectLst/>
                    <a:latin typeface="Cambria Math"/>
                    <a:ea typeface="+mn-ea"/>
                    <a:cs typeface="+mn-cs"/>
                  </a:rPr>
                  <a:t>_</a:t>
                </a:r>
                <a:r>
                  <a:rPr lang="en-US" sz="1200" b="0" i="0" kern="1200" baseline="0" smtClean="0">
                    <a:solidFill>
                      <a:schemeClr val="tx1"/>
                    </a:solidFill>
                    <a:effectLst/>
                    <a:latin typeface="Cambria Math"/>
                    <a:ea typeface="+mn-ea"/>
                    <a:cs typeface="+mn-cs"/>
                  </a:rPr>
                  <a:t>4</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2</a:t>
                </a:r>
                <a:r>
                  <a:rPr lang="en-US" sz="1200" b="0" i="0" kern="1200" baseline="0" smtClean="0">
                    <a:solidFill>
                      <a:schemeClr val="tx1"/>
                    </a:solidFill>
                    <a:effectLst/>
                    <a:latin typeface="Cambria Math"/>
                    <a:ea typeface="+mn-ea"/>
                    <a:cs typeface="+mn-cs"/>
                  </a:rPr>
                  <a:t>+ .. +</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𝑥</a:t>
                </a:r>
                <a:r>
                  <a:rPr lang="en-SG" sz="1200" b="0" i="0" kern="1200" baseline="0" smtClean="0">
                    <a:solidFill>
                      <a:schemeClr val="tx1"/>
                    </a:solidFill>
                    <a:effectLst/>
                    <a:latin typeface="Cambria Math"/>
                    <a:ea typeface="+mn-ea"/>
                    <a:cs typeface="+mn-cs"/>
                  </a:rPr>
                  <a:t>_</a:t>
                </a:r>
                <a:r>
                  <a:rPr lang="en-US" sz="1200" b="0" i="0" kern="1200" baseline="0" smtClean="0">
                    <a:solidFill>
                      <a:schemeClr val="tx1"/>
                    </a:solidFill>
                    <a:effectLst/>
                    <a:latin typeface="Cambria Math"/>
                    <a:ea typeface="+mn-ea"/>
                    <a:cs typeface="+mn-cs"/>
                  </a:rPr>
                  <a:t>𝑛</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2</a:t>
                </a:r>
                <a:r>
                  <a:rPr lang="en-SG" sz="1200" b="0" i="0" kern="1200" baseline="0" smtClean="0">
                    <a:solidFill>
                      <a:schemeClr val="tx1"/>
                    </a:solidFill>
                    <a:effectLst/>
                    <a:latin typeface="Cambria Math"/>
                    <a:ea typeface="+mn-ea"/>
                    <a:cs typeface="+mn-cs"/>
                  </a:rPr>
                  <a:t> )</a:t>
                </a:r>
                <a:r>
                  <a:rPr lang="en-SG" sz="1200" b="0" i="0" kern="1200" baseline="0" dirty="0" smtClean="0">
                    <a:solidFill>
                      <a:schemeClr val="tx1"/>
                    </a:solidFill>
                    <a:effectLst/>
                    <a:latin typeface="+mn-lt"/>
                    <a:ea typeface="+mn-ea"/>
                    <a:cs typeface="+mn-cs"/>
                  </a:rPr>
                  <a:t> , </a:t>
                </a:r>
              </a:p>
              <a:p>
                <a:pPr>
                  <a:lnSpc>
                    <a:spcPct val="100000"/>
                  </a:lnSpc>
                </a:pPr>
                <a:endParaRPr lang="en-SG"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SG" sz="1200" b="0" i="0" kern="1200" dirty="0" smtClean="0">
                    <a:solidFill>
                      <a:schemeClr val="tx1"/>
                    </a:solidFill>
                    <a:effectLst/>
                    <a:latin typeface="+mn-lt"/>
                    <a:ea typeface="+mn-ea"/>
                    <a:cs typeface="+mn-cs"/>
                  </a:rPr>
                  <a:t>Therefore the each value of the eigenvector will</a:t>
                </a:r>
                <a:r>
                  <a:rPr lang="en-SG" sz="1200" b="0" i="0" kern="1200" baseline="0" dirty="0" smtClean="0">
                    <a:solidFill>
                      <a:schemeClr val="tx1"/>
                    </a:solidFill>
                    <a:effectLst/>
                    <a:latin typeface="+mn-lt"/>
                    <a:ea typeface="+mn-ea"/>
                    <a:cs typeface="+mn-cs"/>
                  </a:rPr>
                  <a:t> be </a:t>
                </a:r>
                <a:r>
                  <a:rPr lang="en-SG" sz="1200" b="0" i="0" kern="1200" smtClean="0">
                    <a:solidFill>
                      <a:schemeClr val="tx1"/>
                    </a:solidFill>
                    <a:effectLst/>
                    <a:latin typeface="Cambria Math"/>
                    <a:ea typeface="+mn-ea"/>
                    <a:cs typeface="+mn-cs"/>
                  </a:rPr>
                  <a:t>〖</a:t>
                </a:r>
                <a:r>
                  <a:rPr lang="en-US" sz="1200" b="0" i="0" kern="1200" smtClean="0">
                    <a:solidFill>
                      <a:schemeClr val="tx1"/>
                    </a:solidFill>
                    <a:effectLst/>
                    <a:latin typeface="Cambria Math"/>
                    <a:ea typeface="+mn-ea"/>
                    <a:cs typeface="+mn-cs"/>
                  </a:rPr>
                  <a:t>𝑥</a:t>
                </a:r>
                <a:r>
                  <a:rPr lang="en-SG" sz="1200" b="0" i="0" kern="1200" smtClean="0">
                    <a:solidFill>
                      <a:schemeClr val="tx1"/>
                    </a:solidFill>
                    <a:effectLst/>
                    <a:latin typeface="Cambria Math"/>
                    <a:ea typeface="+mn-ea"/>
                    <a:cs typeface="+mn-cs"/>
                  </a:rPr>
                  <a:t>_</a:t>
                </a:r>
                <a:r>
                  <a:rPr lang="en-US" sz="1200" b="0" i="0" kern="1200" smtClean="0">
                    <a:solidFill>
                      <a:schemeClr val="tx1"/>
                    </a:solidFill>
                    <a:effectLst/>
                    <a:latin typeface="Cambria Math"/>
                    <a:ea typeface="+mn-ea"/>
                    <a:cs typeface="+mn-cs"/>
                  </a:rPr>
                  <a:t>𝑖</a:t>
                </a:r>
                <a:r>
                  <a:rPr lang="en-SG" sz="1200" b="0" i="0" kern="1200" smtClean="0">
                    <a:solidFill>
                      <a:schemeClr val="tx1"/>
                    </a:solidFill>
                    <a:effectLst/>
                    <a:latin typeface="Cambria Math"/>
                    <a:ea typeface="+mn-ea"/>
                    <a:cs typeface="+mn-cs"/>
                  </a:rPr>
                  <a:t>〗^</a:t>
                </a:r>
                <a:r>
                  <a:rPr lang="en-US" sz="1200" b="0" i="0" kern="1200" smtClean="0">
                    <a:solidFill>
                      <a:schemeClr val="tx1"/>
                    </a:solidFill>
                    <a:effectLst/>
                    <a:latin typeface="Cambria Math"/>
                    <a:ea typeface="+mn-ea"/>
                    <a:cs typeface="+mn-cs"/>
                  </a:rPr>
                  <a:t>′=  𝑥_𝑖/</a:t>
                </a:r>
                <a:r>
                  <a:rPr lang="en-SG" sz="1200" b="0" i="0" kern="1200" baseline="0" smtClean="0">
                    <a:solidFill>
                      <a:schemeClr val="tx1"/>
                    </a:solidFill>
                    <a:effectLst/>
                    <a:latin typeface="Cambria Math"/>
                    <a:ea typeface="+mn-ea"/>
                    <a:cs typeface="+mn-cs"/>
                  </a:rPr>
                  <a:t>|</a:t>
                </a:r>
                <a:r>
                  <a:rPr lang="en-US" sz="1200" b="1" i="0" kern="1200" baseline="0" smtClean="0">
                    <a:solidFill>
                      <a:schemeClr val="tx1"/>
                    </a:solidFill>
                    <a:effectLst/>
                    <a:latin typeface="Cambria Math"/>
                    <a:ea typeface="+mn-ea"/>
                    <a:cs typeface="+mn-cs"/>
                  </a:rPr>
                  <a:t>𝑿</a:t>
                </a:r>
                <a:r>
                  <a:rPr lang="en-US" sz="1200" b="0" i="0" kern="1200" baseline="0" smtClean="0">
                    <a:solidFill>
                      <a:schemeClr val="tx1"/>
                    </a:solidFill>
                    <a:effectLst/>
                    <a:latin typeface="Cambria Math"/>
                    <a:ea typeface="+mn-ea"/>
                    <a:cs typeface="+mn-cs"/>
                  </a:rPr>
                  <a:t>| </a:t>
                </a:r>
                <a:r>
                  <a:rPr lang="en-SG" sz="1200" b="0" i="0" kern="1200" baseline="0" dirty="0" smtClean="0">
                    <a:solidFill>
                      <a:schemeClr val="tx1"/>
                    </a:solidFill>
                    <a:effectLst/>
                    <a:latin typeface="+mn-lt"/>
                    <a:ea typeface="+mn-ea"/>
                    <a:cs typeface="+mn-cs"/>
                  </a:rPr>
                  <a:t> and the normalized eigenvector length of </a:t>
                </a:r>
                <a:r>
                  <a:rPr lang="en-SG" sz="900" b="0" i="0" kern="1200" dirty="0" smtClean="0">
                    <a:solidFill>
                      <a:schemeClr val="tx1"/>
                    </a:solidFill>
                    <a:effectLst/>
                    <a:latin typeface="+mn-lt"/>
                    <a:ea typeface="+mn-ea"/>
                    <a:cs typeface="+mn-cs"/>
                  </a:rPr>
                  <a:t> </a:t>
                </a:r>
                <a:r>
                  <a:rPr lang="en-US" sz="1200" b="0" i="0" kern="1200" baseline="0" smtClean="0">
                    <a:solidFill>
                      <a:schemeClr val="tx1"/>
                    </a:solidFill>
                    <a:effectLst/>
                    <a:latin typeface="Cambria Math"/>
                    <a:ea typeface="+mn-ea"/>
                    <a:cs typeface="+mn-cs"/>
                  </a:rPr>
                  <a:t>𝑋</a:t>
                </a:r>
                <a:r>
                  <a:rPr lang="en-SG" sz="1200" b="0" i="0" kern="1200" baseline="0" smtClean="0">
                    <a:solidFill>
                      <a:schemeClr val="tx1"/>
                    </a:solidFill>
                    <a:effectLst/>
                    <a:latin typeface="Cambria Math"/>
                    <a:ea typeface="+mn-ea"/>
                    <a:cs typeface="+mn-cs"/>
                  </a:rPr>
                  <a:t>^</a:t>
                </a:r>
                <a:r>
                  <a:rPr lang="en-US" sz="1200" b="0" i="0" kern="1200" baseline="0" smtClean="0">
                    <a:solidFill>
                      <a:schemeClr val="tx1"/>
                    </a:solidFill>
                    <a:effectLst/>
                    <a:latin typeface="Cambria Math"/>
                    <a:ea typeface="+mn-ea"/>
                    <a:cs typeface="+mn-cs"/>
                  </a:rPr>
                  <a:t>′: </a:t>
                </a:r>
                <a:r>
                  <a:rPr lang="en-SG" sz="1200" b="0" i="0" kern="1200" baseline="0" dirty="0" smtClean="0">
                    <a:solidFill>
                      <a:schemeClr val="tx1"/>
                    </a:solidFill>
                    <a:effectLst/>
                    <a:latin typeface="+mn-lt"/>
                    <a:ea typeface="+mn-ea"/>
                    <a:cs typeface="+mn-cs"/>
                  </a:rPr>
                  <a:t> </a:t>
                </a:r>
                <a:r>
                  <a:rPr lang="en-SG" sz="2000" b="1" i="0" kern="1200" baseline="0" smtClean="0">
                    <a:solidFill>
                      <a:schemeClr val="tx1"/>
                    </a:solidFill>
                    <a:effectLst/>
                    <a:latin typeface="Cambria Math"/>
                    <a:ea typeface="+mn-ea"/>
                    <a:cs typeface="+mn-cs"/>
                  </a:rPr>
                  <a:t>|</a:t>
                </a:r>
                <a:r>
                  <a:rPr lang="en-US" sz="2000" b="1" i="0" kern="1200" baseline="0" smtClean="0">
                    <a:solidFill>
                      <a:schemeClr val="tx1"/>
                    </a:solidFill>
                    <a:effectLst/>
                    <a:latin typeface="Cambria Math"/>
                    <a:ea typeface="+mn-ea"/>
                    <a:cs typeface="+mn-cs"/>
                  </a:rPr>
                  <a:t>𝑿</a:t>
                </a:r>
                <a:r>
                  <a:rPr lang="en-SG" sz="2000" b="1" i="0" kern="1200" baseline="0" smtClean="0">
                    <a:solidFill>
                      <a:schemeClr val="tx1"/>
                    </a:solidFill>
                    <a:effectLst/>
                    <a:latin typeface="Cambria Math"/>
                    <a:ea typeface="+mn-ea"/>
                    <a:cs typeface="+mn-cs"/>
                  </a:rPr>
                  <a:t>^</a:t>
                </a:r>
                <a:r>
                  <a:rPr lang="en-US" sz="2000" b="1" i="0" kern="1200" baseline="0" smtClean="0">
                    <a:solidFill>
                      <a:schemeClr val="tx1"/>
                    </a:solidFill>
                    <a:effectLst/>
                    <a:latin typeface="Cambria Math"/>
                    <a:ea typeface="+mn-ea"/>
                    <a:cs typeface="+mn-cs"/>
                  </a:rPr>
                  <a:t>′ |</a:t>
                </a:r>
                <a:r>
                  <a:rPr lang="en-SG" sz="2000" b="0" kern="1200" baseline="0" dirty="0" smtClean="0">
                    <a:solidFill>
                      <a:schemeClr val="tx1"/>
                    </a:solidFill>
                    <a:effectLst/>
                    <a:ea typeface="+mn-ea"/>
                    <a:cs typeface="+mn-cs"/>
                  </a:rPr>
                  <a:t>= </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𝑥</a:t>
                </a:r>
                <a:r>
                  <a:rPr lang="en-US" sz="2000" b="0" i="0" kern="1200" baseline="0" smtClean="0">
                    <a:solidFill>
                      <a:schemeClr val="tx1"/>
                    </a:solidFill>
                    <a:effectLst/>
                    <a:latin typeface="Cambria Math"/>
                    <a:ea typeface="+mn-ea"/>
                    <a:cs typeface="+mn-cs"/>
                  </a:rPr>
                  <a:t>′</a:t>
                </a:r>
                <a:r>
                  <a:rPr lang="en-SG" sz="2000" b="0" i="0" kern="1200" baseline="0" smtClean="0">
                    <a:solidFill>
                      <a:schemeClr val="tx1"/>
                    </a:solidFill>
                    <a:effectLst/>
                    <a:latin typeface="Cambria Math"/>
                    <a:ea typeface="+mn-ea"/>
                    <a:cs typeface="+mn-cs"/>
                  </a:rPr>
                  <a:t>〗_</a:t>
                </a:r>
                <a:r>
                  <a:rPr lang="en-US" sz="2000" b="0" i="0" kern="1200" baseline="0" smtClean="0">
                    <a:solidFill>
                      <a:schemeClr val="tx1"/>
                    </a:solidFill>
                    <a:effectLst/>
                    <a:latin typeface="Cambria Math"/>
                    <a:ea typeface="+mn-ea"/>
                    <a:cs typeface="+mn-cs"/>
                  </a:rPr>
                  <a:t>1</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2+</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𝑥</a:t>
                </a:r>
                <a:r>
                  <a:rPr lang="en-US" sz="2000" b="0" i="0" kern="1200" baseline="0" smtClean="0">
                    <a:solidFill>
                      <a:schemeClr val="tx1"/>
                    </a:solidFill>
                    <a:effectLst/>
                    <a:latin typeface="Cambria Math"/>
                    <a:ea typeface="+mn-ea"/>
                    <a:cs typeface="+mn-cs"/>
                  </a:rPr>
                  <a:t>′</a:t>
                </a:r>
                <a:r>
                  <a:rPr lang="en-SG" sz="2000" b="0" i="0" kern="1200" baseline="0" smtClean="0">
                    <a:solidFill>
                      <a:schemeClr val="tx1"/>
                    </a:solidFill>
                    <a:effectLst/>
                    <a:latin typeface="Cambria Math"/>
                    <a:ea typeface="+mn-ea"/>
                    <a:cs typeface="+mn-cs"/>
                  </a:rPr>
                  <a:t>〗_</a:t>
                </a:r>
                <a:r>
                  <a:rPr lang="en-US" sz="2000" b="0" i="0" kern="1200" baseline="0" smtClean="0">
                    <a:solidFill>
                      <a:schemeClr val="tx1"/>
                    </a:solidFill>
                    <a:effectLst/>
                    <a:latin typeface="Cambria Math"/>
                    <a:ea typeface="+mn-ea"/>
                    <a:cs typeface="+mn-cs"/>
                  </a:rPr>
                  <a:t>2</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2+ .. +</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𝑥</a:t>
                </a:r>
                <a:r>
                  <a:rPr lang="en-US" sz="2000" b="0" i="0" kern="1200" baseline="0" smtClean="0">
                    <a:solidFill>
                      <a:schemeClr val="tx1"/>
                    </a:solidFill>
                    <a:effectLst/>
                    <a:latin typeface="Cambria Math"/>
                    <a:ea typeface="+mn-ea"/>
                    <a:cs typeface="+mn-cs"/>
                  </a:rPr>
                  <a:t>′</a:t>
                </a:r>
                <a:r>
                  <a:rPr lang="en-SG" sz="2000" b="0" i="0" kern="1200" baseline="0" smtClean="0">
                    <a:solidFill>
                      <a:schemeClr val="tx1"/>
                    </a:solidFill>
                    <a:effectLst/>
                    <a:latin typeface="Cambria Math"/>
                    <a:ea typeface="+mn-ea"/>
                    <a:cs typeface="+mn-cs"/>
                  </a:rPr>
                  <a:t>〗_</a:t>
                </a:r>
                <a:r>
                  <a:rPr lang="en-US" sz="2000" b="0" i="0" kern="1200" baseline="0" smtClean="0">
                    <a:solidFill>
                      <a:schemeClr val="tx1"/>
                    </a:solidFill>
                    <a:effectLst/>
                    <a:latin typeface="Cambria Math"/>
                    <a:ea typeface="+mn-ea"/>
                    <a:cs typeface="+mn-cs"/>
                  </a:rPr>
                  <a:t>𝑛</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2 </a:t>
                </a:r>
                <a:r>
                  <a:rPr lang="en-SG" sz="2000" b="0" i="0" kern="1200" baseline="0" smtClean="0">
                    <a:solidFill>
                      <a:schemeClr val="tx1"/>
                    </a:solidFill>
                    <a:effectLst/>
                    <a:latin typeface="Cambria Math"/>
                    <a:ea typeface="+mn-ea"/>
                    <a:cs typeface="+mn-cs"/>
                  </a:rPr>
                  <a:t>)</a:t>
                </a:r>
                <a:r>
                  <a:rPr lang="en-SG" sz="2000" b="0" i="0" kern="1200" baseline="0" dirty="0" smtClean="0">
                    <a:solidFill>
                      <a:schemeClr val="tx1"/>
                    </a:solidFill>
                    <a:effectLst/>
                    <a:latin typeface="+mn-lt"/>
                    <a:ea typeface="+mn-ea"/>
                    <a:cs typeface="+mn-cs"/>
                  </a:rPr>
                  <a:t> , </a:t>
                </a:r>
                <a:r>
                  <a:rPr lang="en-SG" sz="2000" b="0" i="0" kern="1200" baseline="0" dirty="0" smtClean="0">
                    <a:solidFill>
                      <a:schemeClr val="tx1"/>
                    </a:solidFill>
                    <a:effectLst/>
                    <a:latin typeface="+mn-lt"/>
                    <a:ea typeface="+mn-ea"/>
                    <a:cs typeface="+mn-cs"/>
                  </a:rPr>
                  <a:t>which equals to </a:t>
                </a:r>
                <a:r>
                  <a:rPr lang="en-SG" sz="3600" b="0" i="0" kern="1200" baseline="0" smtClean="0">
                    <a:solidFill>
                      <a:schemeClr val="tx1"/>
                    </a:solidFill>
                    <a:effectLst/>
                    <a:latin typeface="Cambria Math"/>
                    <a:ea typeface="+mn-ea"/>
                    <a:cs typeface="+mn-cs"/>
                  </a:rPr>
                  <a:t>∑8_</a:t>
                </a:r>
                <a:r>
                  <a:rPr lang="en-US" sz="3600" b="0" i="0" kern="1200" baseline="0" smtClean="0">
                    <a:solidFill>
                      <a:schemeClr val="tx1"/>
                    </a:solidFill>
                    <a:effectLst/>
                    <a:latin typeface="Cambria Math"/>
                    <a:ea typeface="+mn-ea"/>
                    <a:cs typeface="+mn-cs"/>
                  </a:rPr>
                  <a:t>𝑖</a:t>
                </a:r>
                <a:r>
                  <a:rPr lang="en-SG" sz="3600" b="0" i="0" kern="1200" baseline="0" smtClean="0">
                    <a:solidFill>
                      <a:schemeClr val="tx1"/>
                    </a:solidFill>
                    <a:effectLst/>
                    <a:latin typeface="Cambria Math"/>
                    <a:ea typeface="+mn-ea"/>
                    <a:cs typeface="+mn-cs"/>
                  </a:rPr>
                  <a:t>▒</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𝑥</a:t>
                </a:r>
                <a:r>
                  <a:rPr lang="en-SG" sz="2000" b="0" i="0" kern="1200" baseline="0" smtClean="0">
                    <a:solidFill>
                      <a:schemeClr val="tx1"/>
                    </a:solidFill>
                    <a:effectLst/>
                    <a:latin typeface="Cambria Math"/>
                    <a:ea typeface="+mn-ea"/>
                    <a:cs typeface="+mn-cs"/>
                  </a:rPr>
                  <a:t>_</a:t>
                </a:r>
                <a:r>
                  <a:rPr lang="en-US" sz="2000" b="0" i="0" kern="1200" baseline="0" smtClean="0">
                    <a:solidFill>
                      <a:schemeClr val="tx1"/>
                    </a:solidFill>
                    <a:effectLst/>
                    <a:latin typeface="Cambria Math"/>
                    <a:ea typeface="+mn-ea"/>
                    <a:cs typeface="+mn-cs"/>
                  </a:rPr>
                  <a:t>𝑖</a:t>
                </a:r>
                <a:r>
                  <a:rPr lang="en-SG" sz="2000" b="0" i="0" kern="1200" baseline="0" smtClean="0">
                    <a:solidFill>
                      <a:schemeClr val="tx1"/>
                    </a:solidFill>
                    <a:effectLst/>
                    <a:latin typeface="Cambria Math"/>
                    <a:ea typeface="+mn-ea"/>
                    <a:cs typeface="+mn-cs"/>
                  </a:rPr>
                  <a:t>〗^</a:t>
                </a:r>
                <a:r>
                  <a:rPr lang="en-US" sz="2000" b="0" i="0" kern="1200" baseline="0" smtClean="0">
                    <a:solidFill>
                      <a:schemeClr val="tx1"/>
                    </a:solidFill>
                    <a:effectLst/>
                    <a:latin typeface="Cambria Math"/>
                    <a:ea typeface="+mn-ea"/>
                    <a:cs typeface="+mn-cs"/>
                  </a:rPr>
                  <a:t>2</a:t>
                </a:r>
                <a:r>
                  <a:rPr lang="en-SG" sz="3600" b="0" i="0" kern="1200" baseline="0" smtClean="0">
                    <a:solidFill>
                      <a:schemeClr val="tx1"/>
                    </a:solidFill>
                    <a:effectLst/>
                    <a:latin typeface="Cambria Math"/>
                    <a:ea typeface="+mn-ea"/>
                    <a:cs typeface="+mn-cs"/>
                  </a:rPr>
                  <a:t> </a:t>
                </a:r>
                <a:endParaRPr lang="en-SG" sz="20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SG" sz="2000" b="0" i="0" kern="1200" baseline="0" dirty="0" smtClean="0">
                  <a:solidFill>
                    <a:schemeClr val="tx1"/>
                  </a:solidFill>
                  <a:effectLst/>
                  <a:latin typeface="+mn-lt"/>
                  <a:ea typeface="+mn-ea"/>
                  <a:cs typeface="+mn-cs"/>
                </a:endParaRPr>
              </a:p>
              <a:p>
                <a:pPr>
                  <a:lnSpc>
                    <a:spcPct val="100000"/>
                  </a:lnSpc>
                </a:pPr>
                <a:r>
                  <a:rPr lang="en-SG" sz="2000" b="0" i="0" kern="1200" baseline="0" dirty="0" smtClean="0">
                    <a:solidFill>
                      <a:schemeClr val="tx1"/>
                    </a:solidFill>
                    <a:effectLst/>
                    <a:latin typeface="+mn-lt"/>
                    <a:ea typeface="+mn-ea"/>
                    <a:cs typeface="+mn-cs"/>
                  </a:rPr>
                  <a:t>So the length of the normalized vector is one. </a:t>
                </a:r>
                <a:r>
                  <a:rPr lang="en-SG" sz="1200" b="0" i="0" kern="1200" dirty="0" smtClean="0">
                    <a:solidFill>
                      <a:schemeClr val="tx1"/>
                    </a:solidFill>
                    <a:effectLst/>
                    <a:latin typeface="+mn-lt"/>
                    <a:ea typeface="+mn-ea"/>
                    <a:cs typeface="+mn-cs"/>
                  </a:rPr>
                  <a:t> </a:t>
                </a:r>
              </a:p>
              <a:p>
                <a:pPr>
                  <a:lnSpc>
                    <a:spcPct val="100000"/>
                  </a:lnSpc>
                </a:pPr>
                <a:endParaRPr lang="en-SG" sz="1200" b="0" i="0" kern="1200" baseline="0" dirty="0" smtClean="0">
                  <a:solidFill>
                    <a:schemeClr val="tx1"/>
                  </a:solidFill>
                  <a:effectLst/>
                  <a:latin typeface="+mn-lt"/>
                  <a:ea typeface="+mn-ea"/>
                  <a:cs typeface="+mn-cs"/>
                </a:endParaRPr>
              </a:p>
              <a:p>
                <a:pPr>
                  <a:lnSpc>
                    <a:spcPct val="100000"/>
                  </a:lnSpc>
                </a:pPr>
                <a:r>
                  <a:rPr lang="en-SG" sz="1200" b="0" i="0" kern="1200" baseline="0" dirty="0" smtClean="0">
                    <a:solidFill>
                      <a:schemeClr val="tx1"/>
                    </a:solidFill>
                    <a:effectLst/>
                    <a:latin typeface="+mn-lt"/>
                    <a:ea typeface="+mn-ea"/>
                    <a:cs typeface="+mn-cs"/>
                  </a:rPr>
                  <a:t>http://www.ncl.ac.uk/students/mathsaid/resources/academic/matrix_eigenvector.htm</a:t>
                </a:r>
              </a:p>
              <a:p>
                <a:pPr>
                  <a:lnSpc>
                    <a:spcPct val="100000"/>
                  </a:lnSpc>
                </a:pPr>
                <a:endParaRPr lang="en-SG" sz="1200" b="0" i="0" kern="1200" baseline="0" dirty="0" smtClean="0">
                  <a:solidFill>
                    <a:schemeClr val="tx1"/>
                  </a:solidFill>
                  <a:effectLst/>
                  <a:latin typeface="+mn-lt"/>
                  <a:ea typeface="+mn-ea"/>
                  <a:cs typeface="+mn-cs"/>
                </a:endParaRPr>
              </a:p>
              <a:p>
                <a:endParaRPr lang="en-SG" sz="2000" b="0" i="0" kern="1200" baseline="0" dirty="0" smtClean="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EE707532-839C-41A2-9E71-D5288AEAE66A}" type="slidenum">
              <a:rPr lang="en-US" smtClean="0"/>
              <a:pPr/>
              <a:t>33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37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lIns="91440" tIns="45720" rIns="91440" bIns="45720"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mn-lt"/>
                <a:ea typeface="ＭＳ Ｐゴシック" charset="0"/>
                <a:cs typeface="宋体" charset="0"/>
              </a:rPr>
              <a:t>So far, we have concentrated on clustering a social graph into</a:t>
            </a:r>
            <a:r>
              <a:rPr kumimoji="1" lang="en-US" sz="1200" kern="1200" baseline="0" dirty="0">
                <a:solidFill>
                  <a:schemeClr val="tx1"/>
                </a:solidFill>
                <a:effectLst/>
                <a:latin typeface="+mn-lt"/>
                <a:ea typeface="ＭＳ Ｐゴシック" charset="0"/>
                <a:cs typeface="宋体" charset="0"/>
              </a:rPr>
              <a:t> several</a:t>
            </a:r>
            <a:r>
              <a:rPr kumimoji="1" lang="en-US" sz="1200" kern="1200" dirty="0">
                <a:solidFill>
                  <a:schemeClr val="tx1"/>
                </a:solidFill>
                <a:effectLst/>
                <a:latin typeface="+mn-lt"/>
                <a:ea typeface="ＭＳ Ｐゴシック" charset="0"/>
                <a:cs typeface="宋体" charset="0"/>
              </a:rPr>
              <a:t> non-overlapping</a:t>
            </a:r>
            <a:r>
              <a:rPr kumimoji="1" lang="en-US" sz="1200" kern="1200" baseline="0" dirty="0">
                <a:solidFill>
                  <a:schemeClr val="tx1"/>
                </a:solidFill>
                <a:effectLst/>
                <a:latin typeface="+mn-lt"/>
                <a:ea typeface="ＭＳ Ｐゴシック" charset="0"/>
                <a:cs typeface="宋体" charset="0"/>
              </a:rPr>
              <a:t> </a:t>
            </a:r>
            <a:r>
              <a:rPr kumimoji="1" lang="en-US" sz="1200" kern="1200" dirty="0">
                <a:solidFill>
                  <a:schemeClr val="tx1"/>
                </a:solidFill>
                <a:effectLst/>
                <a:latin typeface="+mn-lt"/>
                <a:ea typeface="ＭＳ Ｐゴシック" charset="0"/>
                <a:cs typeface="宋体" charset="0"/>
              </a:rPr>
              <a:t>communities.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mn-lt"/>
                <a:ea typeface="ＭＳ Ｐゴシック" charset="0"/>
                <a:cs typeface="宋体" charset="0"/>
              </a:rPr>
              <a:t>The assumption</a:t>
            </a:r>
            <a:r>
              <a:rPr kumimoji="1" lang="en-US" sz="1200" kern="1200" baseline="0" dirty="0">
                <a:solidFill>
                  <a:schemeClr val="tx1"/>
                </a:solidFill>
                <a:effectLst/>
                <a:latin typeface="+mn-lt"/>
                <a:ea typeface="ＭＳ Ｐゴシック" charset="0"/>
                <a:cs typeface="宋体" charset="0"/>
              </a:rPr>
              <a:t> of this task is that the members within a community are more likely to know each other but the members from two different communities are unlikely to know each other.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baseline="0" dirty="0">
                <a:solidFill>
                  <a:schemeClr val="tx1"/>
                </a:solidFill>
                <a:effectLst/>
                <a:latin typeface="+mn-lt"/>
                <a:ea typeface="ＭＳ Ｐゴシック" charset="0"/>
                <a:cs typeface="宋体" charset="0"/>
              </a:rPr>
              <a:t>The left figure in this slide shows </a:t>
            </a:r>
            <a:endParaRPr lang="en-US" dirty="0"/>
          </a:p>
          <a:p>
            <a:endParaRPr kumimoji="0" lang="zh-CN" altLang="en-US" noProof="0" dirty="0">
              <a:ea typeface="宋体" charset="-122"/>
            </a:endParaRP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kumimoji="1" sz="1200">
                <a:solidFill>
                  <a:schemeClr val="tx1"/>
                </a:solidFill>
                <a:latin typeface="Calibri" charset="0"/>
                <a:ea typeface="宋体" charset="-122"/>
              </a:defRPr>
            </a:lvl1pPr>
            <a:lvl2pPr marL="742950" indent="-285750" eaLnBrk="0" hangingPunct="0">
              <a:spcBef>
                <a:spcPct val="30000"/>
              </a:spcBef>
              <a:defRPr kumimoji="1" sz="1200">
                <a:solidFill>
                  <a:schemeClr val="tx1"/>
                </a:solidFill>
                <a:latin typeface="Calibri" charset="0"/>
                <a:ea typeface="宋体" charset="-122"/>
              </a:defRPr>
            </a:lvl2pPr>
            <a:lvl3pPr marL="1143000" indent="-228600" eaLnBrk="0" hangingPunct="0">
              <a:spcBef>
                <a:spcPct val="30000"/>
              </a:spcBef>
              <a:defRPr kumimoji="1" sz="1200">
                <a:solidFill>
                  <a:schemeClr val="tx1"/>
                </a:solidFill>
                <a:latin typeface="Calibri" charset="0"/>
                <a:ea typeface="宋体" charset="-122"/>
              </a:defRPr>
            </a:lvl3pPr>
            <a:lvl4pPr marL="1600200" indent="-228600" eaLnBrk="0" hangingPunct="0">
              <a:spcBef>
                <a:spcPct val="30000"/>
              </a:spcBef>
              <a:defRPr kumimoji="1" sz="1200">
                <a:solidFill>
                  <a:schemeClr val="tx1"/>
                </a:solidFill>
                <a:latin typeface="Calibri" charset="0"/>
                <a:ea typeface="宋体" charset="-122"/>
              </a:defRPr>
            </a:lvl4pPr>
            <a:lvl5pPr marL="2057400" indent="-228600" eaLnBrk="0" hangingPunct="0">
              <a:spcBef>
                <a:spcPct val="30000"/>
              </a:spcBef>
              <a:defRPr kumimoji="1" sz="1200">
                <a:solidFill>
                  <a:schemeClr val="tx1"/>
                </a:solidFill>
                <a:latin typeface="Calibri" charset="0"/>
                <a:ea typeface="宋体" charset="-122"/>
              </a:defRPr>
            </a:lvl5pPr>
            <a:lvl6pPr marL="2514600" indent="-228600" eaLnBrk="0" fontAlgn="base" hangingPunct="0">
              <a:spcBef>
                <a:spcPct val="30000"/>
              </a:spcBef>
              <a:spcAft>
                <a:spcPct val="0"/>
              </a:spcAft>
              <a:defRPr kumimoji="1" sz="1200">
                <a:solidFill>
                  <a:schemeClr val="tx1"/>
                </a:solidFill>
                <a:latin typeface="Calibri" charset="0"/>
                <a:ea typeface="宋体" charset="-122"/>
              </a:defRPr>
            </a:lvl6pPr>
            <a:lvl7pPr marL="2971800" indent="-228600" eaLnBrk="0" fontAlgn="base" hangingPunct="0">
              <a:spcBef>
                <a:spcPct val="30000"/>
              </a:spcBef>
              <a:spcAft>
                <a:spcPct val="0"/>
              </a:spcAft>
              <a:defRPr kumimoji="1" sz="1200">
                <a:solidFill>
                  <a:schemeClr val="tx1"/>
                </a:solidFill>
                <a:latin typeface="Calibri" charset="0"/>
                <a:ea typeface="宋体" charset="-122"/>
              </a:defRPr>
            </a:lvl7pPr>
            <a:lvl8pPr marL="3429000" indent="-228600" eaLnBrk="0" fontAlgn="base" hangingPunct="0">
              <a:spcBef>
                <a:spcPct val="30000"/>
              </a:spcBef>
              <a:spcAft>
                <a:spcPct val="0"/>
              </a:spcAft>
              <a:defRPr kumimoji="1" sz="1200">
                <a:solidFill>
                  <a:schemeClr val="tx1"/>
                </a:solidFill>
                <a:latin typeface="Calibri" charset="0"/>
                <a:ea typeface="宋体" charset="-122"/>
              </a:defRPr>
            </a:lvl8pPr>
            <a:lvl9pPr marL="3886200" indent="-228600" eaLnBrk="0" fontAlgn="base" hangingPunct="0">
              <a:spcBef>
                <a:spcPct val="30000"/>
              </a:spcBef>
              <a:spcAft>
                <a:spcPct val="0"/>
              </a:spcAft>
              <a:defRPr kumimoji="1" sz="1200">
                <a:solidFill>
                  <a:schemeClr val="tx1"/>
                </a:solidFill>
                <a:latin typeface="Calibri" charset="0"/>
                <a:ea typeface="宋体" charset="-122"/>
              </a:defRPr>
            </a:lvl9pPr>
          </a:lstStyle>
          <a:p>
            <a:pPr eaLnBrk="1" hangingPunct="1">
              <a:spcBef>
                <a:spcPct val="0"/>
              </a:spcBef>
            </a:pPr>
            <a:fld id="{D1832FE4-BBBE-7F4E-9BB4-8D54A16BCDC4}" type="slidenum">
              <a:rPr kumimoji="0" lang="en-US" altLang="zh-CN"/>
              <a:pPr eaLnBrk="1" hangingPunct="1">
                <a:spcBef>
                  <a:spcPct val="0"/>
                </a:spcBef>
              </a:pPr>
              <a:t>38</a:t>
            </a:fld>
            <a:endParaRPr kumimoji="0" lang="en-US" altLang="zh-CN"/>
          </a:p>
        </p:txBody>
      </p:sp>
    </p:spTree>
    <p:extLst>
      <p:ext uri="{BB962C8B-B14F-4D97-AF65-F5344CB8AC3E}">
        <p14:creationId xmlns:p14="http://schemas.microsoft.com/office/powerpoint/2010/main" val="619290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B64D46-D996-402C-AD8B-DCB0A8C20E06}" type="slidenum">
              <a:rPr lang="en-US" smtClean="0"/>
              <a:t>20</a:t>
            </a:fld>
            <a:endParaRPr lang="en-US"/>
          </a:p>
        </p:txBody>
      </p:sp>
    </p:spTree>
    <p:extLst>
      <p:ext uri="{BB962C8B-B14F-4D97-AF65-F5344CB8AC3E}">
        <p14:creationId xmlns:p14="http://schemas.microsoft.com/office/powerpoint/2010/main" val="27100153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assumption holds true only</a:t>
            </a:r>
            <a:r>
              <a:rPr lang="en-US" baseline="0" dirty="0"/>
              <a:t> </a:t>
            </a:r>
            <a:r>
              <a:rPr lang="en-US" dirty="0"/>
              <a:t>at circumstance that</a:t>
            </a:r>
            <a:r>
              <a:rPr lang="en-US" baseline="0" dirty="0"/>
              <a:t> </a:t>
            </a:r>
            <a:r>
              <a:rPr lang="en-US" dirty="0"/>
              <a:t>a</a:t>
            </a:r>
            <a:r>
              <a:rPr lang="en-US" baseline="0" dirty="0"/>
              <a:t> member can only belong to one community, that is communities are non-overlapping.</a:t>
            </a:r>
          </a:p>
          <a:p>
            <a:r>
              <a:rPr lang="en-US" baseline="0" dirty="0"/>
              <a:t>For example, communities of school departments are non-overlapping, because one student can only belong to one department.</a:t>
            </a:r>
          </a:p>
          <a:p>
            <a:r>
              <a:rPr lang="en-US" baseline="0" dirty="0"/>
              <a:t>But there are some communities actually overlap with each other, like the community of college friends and the community of </a:t>
            </a:r>
            <a:r>
              <a:rPr lang="en-US" baseline="0" dirty="0" err="1"/>
              <a:t>highschool</a:t>
            </a:r>
            <a:r>
              <a:rPr lang="en-US" baseline="0" dirty="0"/>
              <a:t> friends.</a:t>
            </a:r>
          </a:p>
        </p:txBody>
      </p:sp>
      <p:sp>
        <p:nvSpPr>
          <p:cNvPr id="4" name="Slide Number Placeholder 3"/>
          <p:cNvSpPr>
            <a:spLocks noGrp="1"/>
          </p:cNvSpPr>
          <p:nvPr>
            <p:ph type="sldNum" sz="quarter" idx="10"/>
          </p:nvPr>
        </p:nvSpPr>
        <p:spPr/>
        <p:txBody>
          <a:bodyPr/>
          <a:lstStyle/>
          <a:p>
            <a:fld id="{96D44830-3779-494E-8CBB-E7B2423031DF}" type="slidenum">
              <a:rPr lang="en-US" altLang="zh-CN" smtClean="0"/>
              <a:pPr/>
              <a:t>39</a:t>
            </a:fld>
            <a:endParaRPr lang="en-US" altLang="zh-CN"/>
          </a:p>
        </p:txBody>
      </p:sp>
    </p:spTree>
    <p:extLst>
      <p:ext uri="{BB962C8B-B14F-4D97-AF65-F5344CB8AC3E}">
        <p14:creationId xmlns:p14="http://schemas.microsoft.com/office/powerpoint/2010/main" val="19000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This kind of communities can be commonly found in the </a:t>
            </a:r>
            <a:r>
              <a:rPr lang="en-US" baseline="0" dirty="0" err="1"/>
              <a:t>facebook</a:t>
            </a:r>
            <a:r>
              <a:rPr lang="en-US" baseline="0" dirty="0"/>
              <a:t> networks.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detecting them is also an interesting topic, but differs a lot from the previous introduced methods.</a:t>
            </a:r>
          </a:p>
        </p:txBody>
      </p:sp>
      <p:sp>
        <p:nvSpPr>
          <p:cNvPr id="4" name="Slide Number Placeholder 3"/>
          <p:cNvSpPr>
            <a:spLocks noGrp="1"/>
          </p:cNvSpPr>
          <p:nvPr>
            <p:ph type="sldNum" sz="quarter" idx="10"/>
          </p:nvPr>
        </p:nvSpPr>
        <p:spPr/>
        <p:txBody>
          <a:bodyPr/>
          <a:lstStyle/>
          <a:p>
            <a:fld id="{96D44830-3779-494E-8CBB-E7B2423031DF}" type="slidenum">
              <a:rPr lang="en-US" altLang="zh-CN" smtClean="0"/>
              <a:pPr/>
              <a:t>40</a:t>
            </a:fld>
            <a:endParaRPr lang="en-US" altLang="zh-CN"/>
          </a:p>
        </p:txBody>
      </p:sp>
    </p:spTree>
    <p:extLst>
      <p:ext uri="{BB962C8B-B14F-4D97-AF65-F5344CB8AC3E}">
        <p14:creationId xmlns:p14="http://schemas.microsoft.com/office/powerpoint/2010/main" val="1390208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41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B64D46-D996-402C-AD8B-DCB0A8C20E06}" type="slidenum">
              <a:rPr lang="en-US" smtClean="0"/>
              <a:t>22</a:t>
            </a:fld>
            <a:endParaRPr lang="en-US"/>
          </a:p>
        </p:txBody>
      </p:sp>
    </p:spTree>
    <p:extLst>
      <p:ext uri="{BB962C8B-B14F-4D97-AF65-F5344CB8AC3E}">
        <p14:creationId xmlns:p14="http://schemas.microsoft.com/office/powerpoint/2010/main" val="271001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dirty="0"/>
              <a:t>An important</a:t>
            </a:r>
            <a:r>
              <a:rPr lang="en-US" baseline="0" dirty="0"/>
              <a:t> aspect of social networks is that they contain communities of entities that are connected by many edges. These typically corresponds to groups of friends at school or groups of researchers interested in the same topic. So we shall consider clustering of the graph as a way to identify communities. In this presentation, we will consider both cases, when an entity (individual) belongs only to one community, which implies that communities are disjoint and is called Non-overlapping communities. The other case in which the entity belongs to more than community, which implies that the entity is member of more communities in common, and is called overlapping communities. </a:t>
            </a:r>
            <a:r>
              <a:rPr lang="en-US" b="1" u="sng" baseline="0" dirty="0"/>
              <a:t>Starting here the discussion about clustering of non-overlapping communities. </a:t>
            </a:r>
          </a:p>
          <a:p>
            <a:endParaRPr lang="en-US" baseline="0" dirty="0"/>
          </a:p>
          <a:p>
            <a:r>
              <a:rPr lang="en-US" baseline="0" dirty="0"/>
              <a:t>In the literature of clustering analysis, there are a lot of data clustering algorithms. However, most of them are generally unsuitable for the problem of clustering social network graphs. Examples of these clustering algorithms are k-means and hierarchal clustering. So since there are problems with standard clustering algorithms, several specialized clustering algorithms have been developed to find communities in the social networks. </a:t>
            </a:r>
          </a:p>
          <a:p>
            <a:r>
              <a:rPr lang="en-US" baseline="0" dirty="0"/>
              <a:t>So we will discuss here two approaches for Non-overlapping community detection: </a:t>
            </a:r>
          </a:p>
          <a:p>
            <a:r>
              <a:rPr lang="en-US" baseline="0" dirty="0"/>
              <a:t>The first one that based on matrix theory, which is called Spectral graph clustering or partitioning. The other one that based on machine learning, which is called Deep </a:t>
            </a:r>
            <a:r>
              <a:rPr lang="en-US" baseline="0" dirty="0" err="1"/>
              <a:t>GraphEncoder</a:t>
            </a:r>
            <a:r>
              <a:rPr lang="en-US" baseline="0" dirty="0"/>
              <a:t>, that is also similar to spectral clustering. </a:t>
            </a:r>
          </a:p>
          <a:p>
            <a:endParaRPr lang="en-US" baseline="0" dirty="0"/>
          </a:p>
          <a:p>
            <a:r>
              <a:rPr lang="en-US" baseline="0" dirty="0"/>
              <a:t>These algorithms essentially based on finding the edges that are least likely to be inside a community. In other words, spilt the graph into two pieces in such way that each of two piece has lots of connection between the member of each piece and few connection crossing the two pieces. As an example …</a:t>
            </a:r>
          </a:p>
          <a:p>
            <a:endParaRPr lang="en-US"/>
          </a:p>
          <a:p>
            <a:endParaRPr kumimoji="0" lang="zh-CN" altLang="en-US" dirty="0">
              <a:ea typeface="宋体" charset="0"/>
            </a:endParaRPr>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F2078D8-F38D-3F44-A06A-6F3989B788EE}" type="slidenum">
              <a:rPr lang="en-US" altLang="zh-CN" sz="1200">
                <a:latin typeface="Calibri" charset="0"/>
                <a:ea typeface="宋体" charset="0"/>
              </a:rPr>
              <a:pPr eaLnBrk="1" hangingPunct="1"/>
              <a:t>23</a:t>
            </a:fld>
            <a:endParaRPr lang="en-US" altLang="zh-CN" sz="1200">
              <a:latin typeface="Calibri" charset="0"/>
              <a:ea typeface="宋体" charset="0"/>
            </a:endParaRPr>
          </a:p>
        </p:txBody>
      </p:sp>
    </p:spTree>
    <p:extLst>
      <p:ext uri="{BB962C8B-B14F-4D97-AF65-F5344CB8AC3E}">
        <p14:creationId xmlns:p14="http://schemas.microsoft.com/office/powerpoint/2010/main" val="136518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651012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1451075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tangle 3"/>
          <p:cNvSpPr/>
          <p:nvPr/>
        </p:nvSpPr>
        <p:spPr>
          <a:xfrm>
            <a:off x="9051925" y="609600"/>
            <a:ext cx="92075"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5" name="Rectangle 4"/>
          <p:cNvSpPr/>
          <p:nvPr/>
        </p:nvSpPr>
        <p:spPr>
          <a:xfrm>
            <a:off x="9051925" y="0"/>
            <a:ext cx="92075"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pic>
        <p:nvPicPr>
          <p:cNvPr id="6" name="Picture 2" descr="C:\Users\peiyong\Desktop\aibo.jpg"/>
          <p:cNvPicPr>
            <a:picLocks noChangeAspect="1" noChangeArrowheads="1"/>
          </p:cNvPicPr>
          <p:nvPr/>
        </p:nvPicPr>
        <p:blipFill>
          <a:blip r:embed="rId2" cstate="print"/>
          <a:srcRect/>
          <a:stretch>
            <a:fillRect/>
          </a:stretch>
        </p:blipFill>
        <p:spPr bwMode="auto">
          <a:xfrm flipH="1">
            <a:off x="609600" y="1965366"/>
            <a:ext cx="2880000" cy="31400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itle 7"/>
          <p:cNvSpPr>
            <a:spLocks noGrp="1"/>
          </p:cNvSpPr>
          <p:nvPr>
            <p:ph type="ctrTitle"/>
          </p:nvPr>
        </p:nvSpPr>
        <p:spPr>
          <a:xfrm>
            <a:off x="3276600" y="2895600"/>
            <a:ext cx="5486400" cy="1524000"/>
          </a:xfrm>
        </p:spPr>
        <p:txBody>
          <a:bodyPr anchor="b"/>
          <a:lstStyle>
            <a:lvl1pPr algn="r">
              <a:defRPr cap="none" baseline="0"/>
            </a:lvl1pPr>
          </a:lstStyle>
          <a:p>
            <a:r>
              <a:rPr lang="en-US"/>
              <a:t>Click to edit Master title style</a:t>
            </a:r>
            <a:endParaRPr lang="en-US" dirty="0"/>
          </a:p>
        </p:txBody>
      </p:sp>
      <p:sp>
        <p:nvSpPr>
          <p:cNvPr id="41" name="Subtitle 2"/>
          <p:cNvSpPr>
            <a:spLocks noGrp="1"/>
          </p:cNvSpPr>
          <p:nvPr>
            <p:ph type="subTitle" idx="1"/>
          </p:nvPr>
        </p:nvSpPr>
        <p:spPr>
          <a:xfrm>
            <a:off x="3276600" y="4572000"/>
            <a:ext cx="5486400" cy="990600"/>
          </a:xfrm>
          <a:prstGeom prst="rect">
            <a:avLst/>
          </a:prstGeom>
        </p:spPr>
        <p:txBody>
          <a:bodyPr>
            <a:normAutofit/>
          </a:bodyPr>
          <a:lstStyle>
            <a:lvl1pPr marL="0" indent="0" algn="r" rtl="0" eaLnBrk="1" latinLnBrk="0" hangingPunct="1">
              <a:spcBef>
                <a:spcPct val="0"/>
              </a:spcBef>
              <a:buNone/>
              <a:defRPr lang="en-US" sz="2000" kern="1200" cap="none" baseline="0" noProof="0" dirty="0">
                <a:solidFill>
                  <a:schemeClr val="tx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a:t>Click to edit Master subtitle style</a:t>
            </a:r>
            <a:endParaRPr lang="en-US" noProof="0" dirty="0"/>
          </a:p>
        </p:txBody>
      </p:sp>
      <p:sp>
        <p:nvSpPr>
          <p:cNvPr id="7" name="Date Placeholder 24"/>
          <p:cNvSpPr>
            <a:spLocks noGrp="1"/>
          </p:cNvSpPr>
          <p:nvPr>
            <p:ph type="dt" sz="half" idx="10"/>
          </p:nvPr>
        </p:nvSpPr>
        <p:spPr/>
        <p:txBody>
          <a:bodyPr/>
          <a:lstStyle>
            <a:lvl1pPr>
              <a:defRPr/>
            </a:lvl1pPr>
          </a:lstStyle>
          <a:p>
            <a:fld id="{C9B57607-3D97-428B-AAB7-C57DDF47B9B8}" type="datetime1">
              <a:rPr lang="en-US" smtClean="0"/>
              <a:t>4/13/2023</a:t>
            </a:fld>
            <a:endParaRPr lang="en-US"/>
          </a:p>
        </p:txBody>
      </p:sp>
      <p:sp>
        <p:nvSpPr>
          <p:cNvPr id="9" name="Footer Placeholder 26"/>
          <p:cNvSpPr>
            <a:spLocks noGrp="1"/>
          </p:cNvSpPr>
          <p:nvPr>
            <p:ph type="ftr" sz="quarter" idx="11"/>
          </p:nvPr>
        </p:nvSpPr>
        <p:spPr/>
        <p:txBody>
          <a:bodyPr/>
          <a:lstStyle>
            <a:lvl1pPr>
              <a:defRPr/>
            </a:lvl1pPr>
          </a:lstStyle>
          <a:p>
            <a:endParaRPr lang="en-US"/>
          </a:p>
        </p:txBody>
      </p:sp>
    </p:spTree>
    <p:extLst>
      <p:ext uri="{BB962C8B-B14F-4D97-AF65-F5344CB8AC3E}">
        <p14:creationId xmlns:p14="http://schemas.microsoft.com/office/powerpoint/2010/main" val="74924187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C77E34C4-B622-45B8-B2A1-661DEA11C1A5}" type="datetime1">
              <a:rPr lang="en-US" smtClean="0"/>
              <a:t>4/13/2023</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1F203002-0E03-48B4-B081-56C7F65715CF}" type="slidenum">
              <a:rPr lang="en-US" smtClean="0"/>
              <a:t>‹#›</a:t>
            </a:fld>
            <a:endParaRPr lang="en-US"/>
          </a:p>
        </p:txBody>
      </p:sp>
    </p:spTree>
    <p:extLst>
      <p:ext uri="{BB962C8B-B14F-4D97-AF65-F5344CB8AC3E}">
        <p14:creationId xmlns:p14="http://schemas.microsoft.com/office/powerpoint/2010/main" val="572660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6553200" y="6248400"/>
            <a:ext cx="2209800" cy="365125"/>
          </a:xfrm>
        </p:spPr>
        <p:txBody>
          <a:bodyPr/>
          <a:lstStyle>
            <a:lvl1pPr>
              <a:defRPr/>
            </a:lvl1pPr>
          </a:lstStyle>
          <a:p>
            <a:fld id="{59B410EF-0683-4C84-AE12-F0D39BDDD3D5}" type="datetime1">
              <a:rPr lang="en-US" smtClean="0"/>
              <a:t>4/13/2023</a:t>
            </a:fld>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1F203002-0E03-48B4-B081-56C7F65715CF}" type="slidenum">
              <a:rPr lang="en-US" smtClean="0"/>
              <a:t>‹#›</a:t>
            </a:fld>
            <a:endParaRPr lang="en-US"/>
          </a:p>
        </p:txBody>
      </p:sp>
    </p:spTree>
    <p:extLst>
      <p:ext uri="{BB962C8B-B14F-4D97-AF65-F5344CB8AC3E}">
        <p14:creationId xmlns:p14="http://schemas.microsoft.com/office/powerpoint/2010/main" val="1159126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tangle 3"/>
          <p:cNvSpPr/>
          <p:nvPr/>
        </p:nvSpPr>
        <p:spPr>
          <a:xfrm>
            <a:off x="9051925" y="609600"/>
            <a:ext cx="92075"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9051925" y="0"/>
            <a:ext cx="92075"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pic>
        <p:nvPicPr>
          <p:cNvPr id="6" name="Picture 2" descr="C:\Users\peiyong\Desktop\aibo.jpg"/>
          <p:cNvPicPr>
            <a:picLocks noChangeAspect="1" noChangeArrowheads="1"/>
          </p:cNvPicPr>
          <p:nvPr/>
        </p:nvPicPr>
        <p:blipFill>
          <a:blip r:embed="rId2" cstate="print"/>
          <a:srcRect/>
          <a:stretch>
            <a:fillRect/>
          </a:stretch>
        </p:blipFill>
        <p:spPr bwMode="auto">
          <a:xfrm flipH="1">
            <a:off x="609600" y="1965366"/>
            <a:ext cx="2880000" cy="31400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itle 7"/>
          <p:cNvSpPr>
            <a:spLocks noGrp="1"/>
          </p:cNvSpPr>
          <p:nvPr>
            <p:ph type="ctrTitle"/>
          </p:nvPr>
        </p:nvSpPr>
        <p:spPr>
          <a:xfrm>
            <a:off x="3276600" y="2895600"/>
            <a:ext cx="5486400" cy="1524000"/>
          </a:xfrm>
        </p:spPr>
        <p:txBody>
          <a:bodyPr anchor="b"/>
          <a:lstStyle>
            <a:lvl1pPr algn="r">
              <a:defRPr cap="none" baseline="0"/>
            </a:lvl1pPr>
          </a:lstStyle>
          <a:p>
            <a:r>
              <a:rPr lang="en-US"/>
              <a:t>Click to edit Master title style</a:t>
            </a:r>
            <a:endParaRPr lang="en-US" dirty="0"/>
          </a:p>
        </p:txBody>
      </p:sp>
      <p:sp>
        <p:nvSpPr>
          <p:cNvPr id="41" name="Subtitle 2"/>
          <p:cNvSpPr>
            <a:spLocks noGrp="1"/>
          </p:cNvSpPr>
          <p:nvPr>
            <p:ph type="subTitle" idx="1"/>
          </p:nvPr>
        </p:nvSpPr>
        <p:spPr>
          <a:xfrm>
            <a:off x="3276600" y="4572000"/>
            <a:ext cx="5486400" cy="990600"/>
          </a:xfrm>
          <a:prstGeom prst="rect">
            <a:avLst/>
          </a:prstGeom>
        </p:spPr>
        <p:txBody>
          <a:bodyPr>
            <a:normAutofit/>
          </a:bodyPr>
          <a:lstStyle>
            <a:lvl1pPr marL="0" indent="0" algn="r" rtl="0" eaLnBrk="1" latinLnBrk="0" hangingPunct="1">
              <a:spcBef>
                <a:spcPct val="0"/>
              </a:spcBef>
              <a:buNone/>
              <a:defRPr lang="en-US" sz="2000" kern="1200" cap="none" baseline="0" noProof="0" dirty="0">
                <a:solidFill>
                  <a:schemeClr val="tx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a:t>Click to edit Master subtitle style</a:t>
            </a:r>
            <a:endParaRPr lang="en-US" noProof="0" dirty="0"/>
          </a:p>
        </p:txBody>
      </p:sp>
      <p:sp>
        <p:nvSpPr>
          <p:cNvPr id="7" name="Date Placeholder 24"/>
          <p:cNvSpPr>
            <a:spLocks noGrp="1"/>
          </p:cNvSpPr>
          <p:nvPr>
            <p:ph type="dt" sz="half" idx="10"/>
          </p:nvPr>
        </p:nvSpPr>
        <p:spPr/>
        <p:txBody>
          <a:bodyPr/>
          <a:lstStyle>
            <a:lvl1pPr>
              <a:defRPr/>
            </a:lvl1pPr>
          </a:lstStyle>
          <a:p>
            <a:fld id="{78C41AF3-BB8B-40E4-9A8D-366801F346D6}" type="datetime1">
              <a:rPr lang="en-US" smtClean="0">
                <a:solidFill>
                  <a:srgbClr val="1F497D"/>
                </a:solidFill>
              </a:rPr>
              <a:t>4/13/2023</a:t>
            </a:fld>
            <a:endParaRPr lang="en-US">
              <a:solidFill>
                <a:srgbClr val="1F497D"/>
              </a:solidFill>
            </a:endParaRPr>
          </a:p>
        </p:txBody>
      </p:sp>
      <p:sp>
        <p:nvSpPr>
          <p:cNvPr id="9" name="Footer Placeholder 26"/>
          <p:cNvSpPr>
            <a:spLocks noGrp="1"/>
          </p:cNvSpPr>
          <p:nvPr>
            <p:ph type="ftr" sz="quarter" idx="11"/>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211511546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lvl1pPr>
              <a:defRPr sz="2800"/>
            </a:lvl1pPr>
          </a:lstStyle>
          <a:p>
            <a:r>
              <a:rPr lang="en-US"/>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C5A89CD-D067-47A2-94CE-DE49CF725B0A}" type="datetime1">
              <a:rPr lang="en-US" smtClean="0">
                <a:solidFill>
                  <a:srgbClr val="1F497D"/>
                </a:solidFill>
              </a:rPr>
              <a:t>4/13/2023</a:t>
            </a:fld>
            <a:endParaRPr lang="en-US">
              <a:solidFill>
                <a:srgbClr val="1F497D"/>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1F497D"/>
              </a:solidFill>
            </a:endParaRPr>
          </a:p>
        </p:txBody>
      </p:sp>
      <p:sp>
        <p:nvSpPr>
          <p:cNvPr id="6" name="Slide Number Placeholder 5"/>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1950148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0" name="Content Placeholder 8"/>
          <p:cNvSpPr>
            <a:spLocks noGrp="1"/>
          </p:cNvSpPr>
          <p:nvPr>
            <p:ph sz="quarter" idx="13"/>
          </p:nvPr>
        </p:nvSpPr>
        <p:spPr>
          <a:xfrm>
            <a:off x="1371600" y="2667000"/>
            <a:ext cx="75895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1"/>
          <p:cNvSpPr>
            <a:spLocks noGrp="1"/>
          </p:cNvSpPr>
          <p:nvPr>
            <p:ph type="dt" sz="half" idx="14"/>
          </p:nvPr>
        </p:nvSpPr>
        <p:spPr/>
        <p:txBody>
          <a:bodyPr/>
          <a:lstStyle>
            <a:lvl1pPr>
              <a:defRPr/>
            </a:lvl1pPr>
          </a:lstStyle>
          <a:p>
            <a:fld id="{B98DED84-A1B5-428A-9F31-8BAA3CAE5607}" type="datetime1">
              <a:rPr lang="en-US" smtClean="0">
                <a:solidFill>
                  <a:srgbClr val="1F497D"/>
                </a:solidFill>
              </a:rPr>
              <a:t>4/13/2023</a:t>
            </a:fld>
            <a:endParaRPr lang="en-US">
              <a:solidFill>
                <a:srgbClr val="1F497D"/>
              </a:solidFill>
            </a:endParaRPr>
          </a:p>
        </p:txBody>
      </p:sp>
      <p:sp>
        <p:nvSpPr>
          <p:cNvPr id="8" name="Slide Number Placeholder 12"/>
          <p:cNvSpPr>
            <a:spLocks noGrp="1"/>
          </p:cNvSpPr>
          <p:nvPr>
            <p:ph type="sldNum" sz="quarter" idx="15"/>
          </p:nvPr>
        </p:nvSpPr>
        <p:spPr>
          <a:xfrm>
            <a:off x="0" y="1752600"/>
            <a:ext cx="1295400" cy="701675"/>
          </a:xfrm>
        </p:spPr>
        <p:txBody>
          <a:bodyPr>
            <a:noAutofit/>
          </a:bodyPr>
          <a:lstStyle>
            <a:lvl1pPr>
              <a:defRPr sz="2400">
                <a:solidFill>
                  <a:srgbClr val="FFFFFF"/>
                </a:solidFill>
              </a:defRPr>
            </a:lvl1pPr>
          </a:lstStyle>
          <a:p>
            <a:fld id="{BE60BEAC-FBC4-437B-A43F-CD17E7110704}" type="slidenum">
              <a:rPr lang="en-US" smtClean="0"/>
              <a:pPr/>
              <a:t>‹#›</a:t>
            </a:fld>
            <a:endParaRPr lang="en-US"/>
          </a:p>
        </p:txBody>
      </p:sp>
      <p:sp>
        <p:nvSpPr>
          <p:cNvPr id="9" name="Footer Placeholder 13"/>
          <p:cNvSpPr>
            <a:spLocks noGrp="1"/>
          </p:cNvSpPr>
          <p:nvPr>
            <p:ph type="ftr" sz="quarter" idx="16"/>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340563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p:cNvSpPr>
            <a:spLocks noGrp="1"/>
          </p:cNvSpPr>
          <p:nvPr>
            <p:ph type="dt" sz="half" idx="10"/>
          </p:nvPr>
        </p:nvSpPr>
        <p:spPr/>
        <p:txBody>
          <a:bodyPr/>
          <a:lstStyle>
            <a:lvl1pPr>
              <a:defRPr/>
            </a:lvl1pPr>
          </a:lstStyle>
          <a:p>
            <a:fld id="{FDA9EB56-D691-4819-86D0-FEA623E1EB25}" type="datetime1">
              <a:rPr lang="en-US" smtClean="0">
                <a:solidFill>
                  <a:srgbClr val="1F497D"/>
                </a:solidFill>
              </a:rPr>
              <a:t>4/13/2023</a:t>
            </a:fld>
            <a:endParaRPr lang="en-US">
              <a:solidFill>
                <a:srgbClr val="1F497D"/>
              </a:solidFill>
            </a:endParaRPr>
          </a:p>
        </p:txBody>
      </p:sp>
      <p:sp>
        <p:nvSpPr>
          <p:cNvPr id="6" name="Slide Number Placeholder 9"/>
          <p:cNvSpPr>
            <a:spLocks noGrp="1"/>
          </p:cNvSpPr>
          <p:nvPr>
            <p:ph type="sldNum" sz="quarter" idx="11"/>
          </p:nvPr>
        </p:nvSpPr>
        <p:spPr/>
        <p:txBody>
          <a:bodyPr/>
          <a:lstStyle>
            <a:lvl1pPr>
              <a:defRPr sz="1400">
                <a:solidFill>
                  <a:srgbClr val="FFFFFF"/>
                </a:solidFill>
              </a:defRPr>
            </a:lvl1pPr>
          </a:lstStyle>
          <a:p>
            <a:fld id="{BE60BEAC-FBC4-437B-A43F-CD17E7110704}" type="slidenum">
              <a:rPr lang="en-US" smtClean="0"/>
              <a:pPr/>
              <a:t>‹#›</a:t>
            </a:fld>
            <a:endParaRPr lang="en-US"/>
          </a:p>
        </p:txBody>
      </p:sp>
      <p:sp>
        <p:nvSpPr>
          <p:cNvPr id="7" name="Footer Placeholder 11"/>
          <p:cNvSpPr>
            <a:spLocks noGrp="1"/>
          </p:cNvSpPr>
          <p:nvPr>
            <p:ph type="ftr" sz="quarter" idx="12"/>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1438865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a:lstStyle>
            <a:lvl1pPr>
              <a:defRPr/>
            </a:lvl1pPr>
          </a:lstStyle>
          <a:p>
            <a:fld id="{489DA0CF-C818-45D7-A143-37E26672806B}" type="datetime1">
              <a:rPr lang="en-US" smtClean="0">
                <a:solidFill>
                  <a:srgbClr val="1F497D"/>
                </a:solidFill>
              </a:rPr>
              <a:t>4/13/2023</a:t>
            </a:fld>
            <a:endParaRPr lang="en-US">
              <a:solidFill>
                <a:srgbClr val="1F497D"/>
              </a:solidFill>
            </a:endParaRPr>
          </a:p>
        </p:txBody>
      </p:sp>
      <p:sp>
        <p:nvSpPr>
          <p:cNvPr id="8" name="Slide Number Placeholder 11"/>
          <p:cNvSpPr>
            <a:spLocks noGrp="1"/>
          </p:cNvSpPr>
          <p:nvPr>
            <p:ph type="sldNum" sz="quarter" idx="11"/>
          </p:nvPr>
        </p:nvSpPr>
        <p:spPr/>
        <p:txBody>
          <a:bodyPr/>
          <a:lstStyle>
            <a:lvl1pPr>
              <a:defRPr sz="1400">
                <a:solidFill>
                  <a:srgbClr val="FFFFFF"/>
                </a:solidFill>
              </a:defRPr>
            </a:lvl1pPr>
          </a:lstStyle>
          <a:p>
            <a:fld id="{BE60BEAC-FBC4-437B-A43F-CD17E7110704}" type="slidenum">
              <a:rPr lang="en-US" smtClean="0"/>
              <a:pPr/>
              <a:t>‹#›</a:t>
            </a:fld>
            <a:endParaRPr lang="en-US"/>
          </a:p>
        </p:txBody>
      </p:sp>
      <p:sp>
        <p:nvSpPr>
          <p:cNvPr id="9" name="Footer Placeholder 13"/>
          <p:cNvSpPr>
            <a:spLocks noGrp="1"/>
          </p:cNvSpPr>
          <p:nvPr>
            <p:ph type="ftr" sz="quarter" idx="12"/>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2178526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91CD4458-5C22-4CD4-89EE-553A9D98DFA2}" type="datetime1">
              <a:rPr lang="en-US" smtClean="0">
                <a:solidFill>
                  <a:srgbClr val="1F497D"/>
                </a:solidFill>
              </a:rPr>
              <a:t>4/13/2023</a:t>
            </a:fld>
            <a:endParaRPr lang="en-US">
              <a:solidFill>
                <a:srgbClr val="1F497D"/>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1F497D"/>
              </a:solidFill>
            </a:endParaRPr>
          </a:p>
        </p:txBody>
      </p:sp>
      <p:sp>
        <p:nvSpPr>
          <p:cNvPr id="5" name="Slide Number Placeholder 4"/>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680007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0E3FF5B6-3531-4458-9AAF-AEB2B0251AC7}" type="datetime1">
              <a:rPr lang="en-US" smtClean="0">
                <a:solidFill>
                  <a:srgbClr val="1F497D"/>
                </a:solidFill>
              </a:rPr>
              <a:t>4/13/2023</a:t>
            </a:fld>
            <a:endParaRPr lang="en-US">
              <a:solidFill>
                <a:srgbClr val="1F497D"/>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1F497D"/>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sz="1400"/>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5034587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4"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755775"/>
            <a:ext cx="1338262" cy="2144713"/>
          </a:xfrm>
          <a:prstGeom prst="rect">
            <a:avLst/>
          </a:prstGeom>
          <a:noFill/>
          <a:ln w="50800" cap="sq"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endParaRPr lang="en-US" dirty="0"/>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CE16A657-1562-422C-B615-0E630CABBBF9}" type="datetime1">
              <a:rPr lang="en-US" smtClean="0">
                <a:solidFill>
                  <a:srgbClr val="1F497D"/>
                </a:solidFill>
              </a:rPr>
              <a:t>4/13/2023</a:t>
            </a:fld>
            <a:endParaRPr lang="en-US">
              <a:solidFill>
                <a:srgbClr val="1F497D"/>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1F497D"/>
              </a:solidFill>
            </a:endParaRPr>
          </a:p>
        </p:txBody>
      </p:sp>
      <p:sp>
        <p:nvSpPr>
          <p:cNvPr id="7" name="Slide Number Placeholder 6"/>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209461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lvl1pPr>
              <a:defRPr sz="2800"/>
            </a:lvl1pPr>
          </a:lstStyle>
          <a:p>
            <a:r>
              <a:rPr lang="en-US"/>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369DADB4-7516-4078-9B17-638C0B893E7E}" type="datetime1">
              <a:rPr lang="en-US" smtClean="0"/>
              <a:t>4/13/2023</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sz="1400">
                <a:solidFill>
                  <a:srgbClr val="FFFFFF"/>
                </a:solidFill>
              </a:defRPr>
            </a:lvl1pPr>
          </a:lstStyle>
          <a:p>
            <a:fld id="{1F203002-0E03-48B4-B081-56C7F65715CF}" type="slidenum">
              <a:rPr lang="en-US" smtClean="0"/>
              <a:t>‹#›</a:t>
            </a:fld>
            <a:endParaRPr lang="en-US"/>
          </a:p>
        </p:txBody>
      </p:sp>
    </p:spTree>
    <p:extLst>
      <p:ext uri="{BB962C8B-B14F-4D97-AF65-F5344CB8AC3E}">
        <p14:creationId xmlns:p14="http://schemas.microsoft.com/office/powerpoint/2010/main" val="137806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endParaRPr lang="en-US" dirty="0"/>
          </a:p>
        </p:txBody>
      </p:sp>
      <p:sp>
        <p:nvSpPr>
          <p:cNvPr id="16" name="Content Placeholder 8"/>
          <p:cNvSpPr>
            <a:spLocks noGrp="1"/>
          </p:cNvSpPr>
          <p:nvPr>
            <p:ph sz="quarter" idx="13"/>
          </p:nvPr>
        </p:nvSpPr>
        <p:spPr>
          <a:xfrm>
            <a:off x="1563624" y="0"/>
            <a:ext cx="7580376" cy="4572000"/>
          </a:xfrm>
          <a:solidFill>
            <a:schemeClr val="accent1">
              <a:lumMod val="20000"/>
              <a:lumOff val="80000"/>
            </a:schemeClr>
          </a:solidFill>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11"/>
          <p:cNvSpPr>
            <a:spLocks noGrp="1"/>
          </p:cNvSpPr>
          <p:nvPr>
            <p:ph type="dt" sz="half" idx="14"/>
          </p:nvPr>
        </p:nvSpPr>
        <p:spPr>
          <a:xfrm>
            <a:off x="6248400" y="6248400"/>
            <a:ext cx="2667000" cy="365125"/>
          </a:xfrm>
        </p:spPr>
        <p:txBody>
          <a:bodyPr/>
          <a:lstStyle>
            <a:lvl1pPr>
              <a:defRPr/>
            </a:lvl1pPr>
          </a:lstStyle>
          <a:p>
            <a:fld id="{6ADEB6AB-C399-459D-982F-ACB92BC55ECD}" type="datetime1">
              <a:rPr lang="en-US" smtClean="0">
                <a:solidFill>
                  <a:srgbClr val="1F497D"/>
                </a:solidFill>
              </a:rPr>
              <a:t>4/13/2023</a:t>
            </a:fld>
            <a:endParaRPr lang="en-US">
              <a:solidFill>
                <a:srgbClr val="1F497D"/>
              </a:solidFill>
            </a:endParaRPr>
          </a:p>
        </p:txBody>
      </p:sp>
      <p:sp>
        <p:nvSpPr>
          <p:cNvPr id="10" name="Slide Number Placeholder 12"/>
          <p:cNvSpPr>
            <a:spLocks noGrp="1"/>
          </p:cNvSpPr>
          <p:nvPr>
            <p:ph type="sldNum" sz="quarter" idx="15"/>
          </p:nvPr>
        </p:nvSpPr>
        <p:spPr>
          <a:xfrm>
            <a:off x="0" y="4667250"/>
            <a:ext cx="1447800" cy="663575"/>
          </a:xfrm>
        </p:spPr>
        <p:txBody>
          <a:bodyPr/>
          <a:lstStyle>
            <a:lvl1pPr>
              <a:defRPr sz="2800">
                <a:solidFill>
                  <a:srgbClr val="FFFFFF"/>
                </a:solidFill>
              </a:defRPr>
            </a:lvl1pPr>
          </a:lstStyle>
          <a:p>
            <a:fld id="{BE60BEAC-FBC4-437B-A43F-CD17E7110704}" type="slidenum">
              <a:rPr lang="en-US" smtClean="0"/>
              <a:pPr/>
              <a:t>‹#›</a:t>
            </a:fld>
            <a:endParaRPr lang="en-US"/>
          </a:p>
        </p:txBody>
      </p:sp>
      <p:sp>
        <p:nvSpPr>
          <p:cNvPr id="11" name="Footer Placeholder 13"/>
          <p:cNvSpPr>
            <a:spLocks noGrp="1"/>
          </p:cNvSpPr>
          <p:nvPr>
            <p:ph type="ftr" sz="quarter" idx="16"/>
          </p:nvPr>
        </p:nvSpPr>
        <p:spPr>
          <a:xfrm>
            <a:off x="1600200" y="6248400"/>
            <a:ext cx="4572000" cy="365125"/>
          </a:xfrm>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1279820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3821570B-FDF0-4E40-B35E-D9BB7E8F6660}" type="datetime1">
              <a:rPr lang="en-US" smtClean="0">
                <a:solidFill>
                  <a:srgbClr val="1F497D"/>
                </a:solidFill>
              </a:rPr>
              <a:t>4/13/2023</a:t>
            </a:fld>
            <a:endParaRPr lang="en-US">
              <a:solidFill>
                <a:srgbClr val="1F497D"/>
              </a:solidFill>
            </a:endParaRPr>
          </a:p>
        </p:txBody>
      </p:sp>
      <p:sp>
        <p:nvSpPr>
          <p:cNvPr id="5" name="Footer Placeholder 2"/>
          <p:cNvSpPr>
            <a:spLocks noGrp="1"/>
          </p:cNvSpPr>
          <p:nvPr>
            <p:ph type="ftr" sz="quarter" idx="11"/>
          </p:nvPr>
        </p:nvSpPr>
        <p:spPr/>
        <p:txBody>
          <a:bodyPr/>
          <a:lstStyle>
            <a:lvl1pPr>
              <a:defRPr/>
            </a:lvl1pPr>
          </a:lstStyle>
          <a:p>
            <a:endParaRPr lang="en-US">
              <a:solidFill>
                <a:srgbClr val="1F497D"/>
              </a:solidFill>
            </a:endParaRPr>
          </a:p>
        </p:txBody>
      </p:sp>
      <p:sp>
        <p:nvSpPr>
          <p:cNvPr id="6" name="Slide Number Placeholder 22"/>
          <p:cNvSpPr>
            <a:spLocks noGrp="1"/>
          </p:cNvSpPr>
          <p:nvPr>
            <p:ph type="sldNum" sz="quarter" idx="12"/>
          </p:nvPr>
        </p:nvSpPr>
        <p:spPr/>
        <p:txBody>
          <a:bodyPr/>
          <a:lstStyle>
            <a:lvl1pPr>
              <a:defRPr/>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20976573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6553200" y="6248400"/>
            <a:ext cx="2209800" cy="365125"/>
          </a:xfrm>
        </p:spPr>
        <p:txBody>
          <a:bodyPr/>
          <a:lstStyle>
            <a:lvl1pPr>
              <a:defRPr/>
            </a:lvl1pPr>
          </a:lstStyle>
          <a:p>
            <a:fld id="{00ED0463-5CE4-4F9A-B649-259212DF5832}" type="datetime1">
              <a:rPr lang="en-US" smtClean="0">
                <a:solidFill>
                  <a:srgbClr val="1F497D"/>
                </a:solidFill>
              </a:rPr>
              <a:t>4/13/2023</a:t>
            </a:fld>
            <a:endParaRPr lang="en-US">
              <a:solidFill>
                <a:srgbClr val="1F497D"/>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endParaRPr lang="en-US">
              <a:solidFill>
                <a:srgbClr val="1F497D"/>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298605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Rectangle 3"/>
          <p:cNvSpPr/>
          <p:nvPr/>
        </p:nvSpPr>
        <p:spPr>
          <a:xfrm>
            <a:off x="9051925" y="609600"/>
            <a:ext cx="92075"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9051925" y="0"/>
            <a:ext cx="92075"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pic>
        <p:nvPicPr>
          <p:cNvPr id="6" name="Picture 2" descr="C:\Users\peiyong\Desktop\aibo.jpg"/>
          <p:cNvPicPr>
            <a:picLocks noChangeAspect="1" noChangeArrowheads="1"/>
          </p:cNvPicPr>
          <p:nvPr/>
        </p:nvPicPr>
        <p:blipFill>
          <a:blip r:embed="rId2" cstate="print"/>
          <a:srcRect/>
          <a:stretch>
            <a:fillRect/>
          </a:stretch>
        </p:blipFill>
        <p:spPr bwMode="auto">
          <a:xfrm flipH="1">
            <a:off x="609600" y="1965366"/>
            <a:ext cx="2880000" cy="314003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Title 7"/>
          <p:cNvSpPr>
            <a:spLocks noGrp="1"/>
          </p:cNvSpPr>
          <p:nvPr>
            <p:ph type="ctrTitle"/>
          </p:nvPr>
        </p:nvSpPr>
        <p:spPr>
          <a:xfrm>
            <a:off x="3276600" y="2895600"/>
            <a:ext cx="5486400" cy="1524000"/>
          </a:xfrm>
        </p:spPr>
        <p:txBody>
          <a:bodyPr anchor="b"/>
          <a:lstStyle>
            <a:lvl1pPr algn="r">
              <a:defRPr cap="none" baseline="0"/>
            </a:lvl1pPr>
          </a:lstStyle>
          <a:p>
            <a:r>
              <a:rPr lang="en-US"/>
              <a:t>Click to edit Master title style</a:t>
            </a:r>
            <a:endParaRPr lang="en-US" dirty="0"/>
          </a:p>
        </p:txBody>
      </p:sp>
      <p:sp>
        <p:nvSpPr>
          <p:cNvPr id="41" name="Subtitle 2"/>
          <p:cNvSpPr>
            <a:spLocks noGrp="1"/>
          </p:cNvSpPr>
          <p:nvPr>
            <p:ph type="subTitle" idx="1"/>
          </p:nvPr>
        </p:nvSpPr>
        <p:spPr>
          <a:xfrm>
            <a:off x="3276600" y="4572000"/>
            <a:ext cx="5486400" cy="990600"/>
          </a:xfrm>
          <a:prstGeom prst="rect">
            <a:avLst/>
          </a:prstGeom>
        </p:spPr>
        <p:txBody>
          <a:bodyPr>
            <a:normAutofit/>
          </a:bodyPr>
          <a:lstStyle>
            <a:lvl1pPr marL="0" indent="0" algn="r" rtl="0" eaLnBrk="1" latinLnBrk="0" hangingPunct="1">
              <a:spcBef>
                <a:spcPct val="0"/>
              </a:spcBef>
              <a:buNone/>
              <a:defRPr lang="en-US" sz="2000" kern="1200" cap="none" baseline="0" noProof="0" dirty="0">
                <a:solidFill>
                  <a:schemeClr val="tx2"/>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a:t>Click to edit Master subtitle style</a:t>
            </a:r>
            <a:endParaRPr lang="en-US" noProof="0" dirty="0"/>
          </a:p>
        </p:txBody>
      </p:sp>
      <p:sp>
        <p:nvSpPr>
          <p:cNvPr id="7" name="Date Placeholder 24"/>
          <p:cNvSpPr>
            <a:spLocks noGrp="1"/>
          </p:cNvSpPr>
          <p:nvPr>
            <p:ph type="dt" sz="half" idx="10"/>
          </p:nvPr>
        </p:nvSpPr>
        <p:spPr/>
        <p:txBody>
          <a:bodyPr/>
          <a:lstStyle>
            <a:lvl1pPr>
              <a:defRPr/>
            </a:lvl1pPr>
          </a:lstStyle>
          <a:p>
            <a:fld id="{DF2B6675-E767-48A4-B99A-60828C7CAD61}" type="datetime1">
              <a:rPr lang="en-US" smtClean="0">
                <a:solidFill>
                  <a:srgbClr val="1F497D"/>
                </a:solidFill>
              </a:rPr>
              <a:t>4/13/2023</a:t>
            </a:fld>
            <a:endParaRPr lang="en-US">
              <a:solidFill>
                <a:srgbClr val="1F497D"/>
              </a:solidFill>
            </a:endParaRPr>
          </a:p>
        </p:txBody>
      </p:sp>
      <p:sp>
        <p:nvSpPr>
          <p:cNvPr id="9" name="Footer Placeholder 26"/>
          <p:cNvSpPr>
            <a:spLocks noGrp="1"/>
          </p:cNvSpPr>
          <p:nvPr>
            <p:ph type="ftr" sz="quarter" idx="11"/>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24380473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lvl1pPr>
              <a:defRPr sz="2800"/>
            </a:lvl1pPr>
          </a:lstStyle>
          <a:p>
            <a:r>
              <a:rPr lang="en-US"/>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00CEBA42-B117-4CC1-90A2-B0FC3A4EAD14}" type="datetime1">
              <a:rPr lang="en-US" smtClean="0">
                <a:solidFill>
                  <a:srgbClr val="1F497D"/>
                </a:solidFill>
              </a:rPr>
              <a:t>4/13/2023</a:t>
            </a:fld>
            <a:endParaRPr lang="en-US">
              <a:solidFill>
                <a:srgbClr val="1F497D"/>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1F497D"/>
              </a:solidFill>
            </a:endParaRPr>
          </a:p>
        </p:txBody>
      </p:sp>
      <p:sp>
        <p:nvSpPr>
          <p:cNvPr id="6" name="Slide Number Placeholder 5"/>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1714330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0" name="Content Placeholder 8"/>
          <p:cNvSpPr>
            <a:spLocks noGrp="1"/>
          </p:cNvSpPr>
          <p:nvPr>
            <p:ph sz="quarter" idx="13"/>
          </p:nvPr>
        </p:nvSpPr>
        <p:spPr>
          <a:xfrm>
            <a:off x="1371600" y="2667000"/>
            <a:ext cx="75895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1"/>
          <p:cNvSpPr>
            <a:spLocks noGrp="1"/>
          </p:cNvSpPr>
          <p:nvPr>
            <p:ph type="dt" sz="half" idx="14"/>
          </p:nvPr>
        </p:nvSpPr>
        <p:spPr/>
        <p:txBody>
          <a:bodyPr/>
          <a:lstStyle>
            <a:lvl1pPr>
              <a:defRPr/>
            </a:lvl1pPr>
          </a:lstStyle>
          <a:p>
            <a:fld id="{43FC302A-828F-4078-8E70-C7811D9E4BCA}" type="datetime1">
              <a:rPr lang="en-US" smtClean="0">
                <a:solidFill>
                  <a:srgbClr val="1F497D"/>
                </a:solidFill>
              </a:rPr>
              <a:t>4/13/2023</a:t>
            </a:fld>
            <a:endParaRPr lang="en-US">
              <a:solidFill>
                <a:srgbClr val="1F497D"/>
              </a:solidFill>
            </a:endParaRPr>
          </a:p>
        </p:txBody>
      </p:sp>
      <p:sp>
        <p:nvSpPr>
          <p:cNvPr id="8" name="Slide Number Placeholder 12"/>
          <p:cNvSpPr>
            <a:spLocks noGrp="1"/>
          </p:cNvSpPr>
          <p:nvPr>
            <p:ph type="sldNum" sz="quarter" idx="15"/>
          </p:nvPr>
        </p:nvSpPr>
        <p:spPr>
          <a:xfrm>
            <a:off x="0" y="1752600"/>
            <a:ext cx="1295400" cy="701675"/>
          </a:xfrm>
        </p:spPr>
        <p:txBody>
          <a:bodyPr>
            <a:noAutofit/>
          </a:bodyPr>
          <a:lstStyle>
            <a:lvl1pPr>
              <a:defRPr sz="2400">
                <a:solidFill>
                  <a:srgbClr val="FFFFFF"/>
                </a:solidFill>
              </a:defRPr>
            </a:lvl1pPr>
          </a:lstStyle>
          <a:p>
            <a:fld id="{BE60BEAC-FBC4-437B-A43F-CD17E7110704}" type="slidenum">
              <a:rPr lang="en-US" smtClean="0"/>
              <a:pPr/>
              <a:t>‹#›</a:t>
            </a:fld>
            <a:endParaRPr lang="en-US"/>
          </a:p>
        </p:txBody>
      </p:sp>
      <p:sp>
        <p:nvSpPr>
          <p:cNvPr id="9" name="Footer Placeholder 13"/>
          <p:cNvSpPr>
            <a:spLocks noGrp="1"/>
          </p:cNvSpPr>
          <p:nvPr>
            <p:ph type="ftr" sz="quarter" idx="16"/>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73831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p:cNvSpPr>
            <a:spLocks noGrp="1"/>
          </p:cNvSpPr>
          <p:nvPr>
            <p:ph type="dt" sz="half" idx="10"/>
          </p:nvPr>
        </p:nvSpPr>
        <p:spPr/>
        <p:txBody>
          <a:bodyPr/>
          <a:lstStyle>
            <a:lvl1pPr>
              <a:defRPr/>
            </a:lvl1pPr>
          </a:lstStyle>
          <a:p>
            <a:fld id="{5C87847D-DAF1-41C3-A2BE-AA3E3796D91A}" type="datetime1">
              <a:rPr lang="en-US" smtClean="0">
                <a:solidFill>
                  <a:srgbClr val="1F497D"/>
                </a:solidFill>
              </a:rPr>
              <a:t>4/13/2023</a:t>
            </a:fld>
            <a:endParaRPr lang="en-US">
              <a:solidFill>
                <a:srgbClr val="1F497D"/>
              </a:solidFill>
            </a:endParaRPr>
          </a:p>
        </p:txBody>
      </p:sp>
      <p:sp>
        <p:nvSpPr>
          <p:cNvPr id="6" name="Slide Number Placeholder 9"/>
          <p:cNvSpPr>
            <a:spLocks noGrp="1"/>
          </p:cNvSpPr>
          <p:nvPr>
            <p:ph type="sldNum" sz="quarter" idx="11"/>
          </p:nvPr>
        </p:nvSpPr>
        <p:spPr/>
        <p:txBody>
          <a:bodyPr/>
          <a:lstStyle>
            <a:lvl1pPr>
              <a:defRPr sz="1400">
                <a:solidFill>
                  <a:srgbClr val="FFFFFF"/>
                </a:solidFill>
              </a:defRPr>
            </a:lvl1pPr>
          </a:lstStyle>
          <a:p>
            <a:fld id="{BE60BEAC-FBC4-437B-A43F-CD17E7110704}" type="slidenum">
              <a:rPr lang="en-US" smtClean="0"/>
              <a:pPr/>
              <a:t>‹#›</a:t>
            </a:fld>
            <a:endParaRPr lang="en-US"/>
          </a:p>
        </p:txBody>
      </p:sp>
      <p:sp>
        <p:nvSpPr>
          <p:cNvPr id="7" name="Footer Placeholder 11"/>
          <p:cNvSpPr>
            <a:spLocks noGrp="1"/>
          </p:cNvSpPr>
          <p:nvPr>
            <p:ph type="ftr" sz="quarter" idx="12"/>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11496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a:lstStyle>
            <a:lvl1pPr>
              <a:defRPr/>
            </a:lvl1pPr>
          </a:lstStyle>
          <a:p>
            <a:fld id="{CF5A3131-6BC9-414C-80B0-7A452820B216}" type="datetime1">
              <a:rPr lang="en-US" smtClean="0">
                <a:solidFill>
                  <a:srgbClr val="1F497D"/>
                </a:solidFill>
              </a:rPr>
              <a:t>4/13/2023</a:t>
            </a:fld>
            <a:endParaRPr lang="en-US">
              <a:solidFill>
                <a:srgbClr val="1F497D"/>
              </a:solidFill>
            </a:endParaRPr>
          </a:p>
        </p:txBody>
      </p:sp>
      <p:sp>
        <p:nvSpPr>
          <p:cNvPr id="8" name="Slide Number Placeholder 11"/>
          <p:cNvSpPr>
            <a:spLocks noGrp="1"/>
          </p:cNvSpPr>
          <p:nvPr>
            <p:ph type="sldNum" sz="quarter" idx="11"/>
          </p:nvPr>
        </p:nvSpPr>
        <p:spPr/>
        <p:txBody>
          <a:bodyPr/>
          <a:lstStyle>
            <a:lvl1pPr>
              <a:defRPr sz="1400">
                <a:solidFill>
                  <a:srgbClr val="FFFFFF"/>
                </a:solidFill>
              </a:defRPr>
            </a:lvl1pPr>
          </a:lstStyle>
          <a:p>
            <a:fld id="{BE60BEAC-FBC4-437B-A43F-CD17E7110704}" type="slidenum">
              <a:rPr lang="en-US" smtClean="0"/>
              <a:pPr/>
              <a:t>‹#›</a:t>
            </a:fld>
            <a:endParaRPr lang="en-US"/>
          </a:p>
        </p:txBody>
      </p:sp>
      <p:sp>
        <p:nvSpPr>
          <p:cNvPr id="9" name="Footer Placeholder 13"/>
          <p:cNvSpPr>
            <a:spLocks noGrp="1"/>
          </p:cNvSpPr>
          <p:nvPr>
            <p:ph type="ftr" sz="quarter" idx="12"/>
          </p:nvPr>
        </p:nvSpPr>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7833879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478AC83D-00E3-4EA1-A31E-B249C3C84340}" type="datetime1">
              <a:rPr lang="en-US" smtClean="0">
                <a:solidFill>
                  <a:srgbClr val="1F497D"/>
                </a:solidFill>
              </a:rPr>
              <a:t>4/13/2023</a:t>
            </a:fld>
            <a:endParaRPr lang="en-US">
              <a:solidFill>
                <a:srgbClr val="1F497D"/>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1F497D"/>
              </a:solidFill>
            </a:endParaRPr>
          </a:p>
        </p:txBody>
      </p:sp>
      <p:sp>
        <p:nvSpPr>
          <p:cNvPr id="5" name="Slide Number Placeholder 4"/>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2076334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07B89A5-D88E-4141-86D0-1A53BE7DE02D}" type="datetime1">
              <a:rPr lang="en-US" smtClean="0">
                <a:solidFill>
                  <a:srgbClr val="1F497D"/>
                </a:solidFill>
              </a:rPr>
              <a:t>4/13/2023</a:t>
            </a:fld>
            <a:endParaRPr lang="en-US">
              <a:solidFill>
                <a:srgbClr val="1F497D"/>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1F497D"/>
              </a:solidFill>
            </a:endParaRPr>
          </a:p>
        </p:txBody>
      </p:sp>
      <p:sp>
        <p:nvSpPr>
          <p:cNvPr id="4" name="Slide Number Placeholder 3"/>
          <p:cNvSpPr>
            <a:spLocks noGrp="1"/>
          </p:cNvSpPr>
          <p:nvPr>
            <p:ph type="sldNum" sz="quarter" idx="12"/>
          </p:nvPr>
        </p:nvSpPr>
        <p:spPr>
          <a:xfrm>
            <a:off x="0" y="6248400"/>
            <a:ext cx="533400" cy="381000"/>
          </a:xfrm>
        </p:spPr>
        <p:txBody>
          <a:bodyPr/>
          <a:lstStyle>
            <a:lvl1pPr>
              <a:defRPr sz="1400"/>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186396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endParaRPr lang="en-US" dirty="0"/>
          </a:p>
        </p:txBody>
      </p:sp>
      <p:sp>
        <p:nvSpPr>
          <p:cNvPr id="10" name="Content Placeholder 8"/>
          <p:cNvSpPr>
            <a:spLocks noGrp="1"/>
          </p:cNvSpPr>
          <p:nvPr>
            <p:ph sz="quarter" idx="13"/>
          </p:nvPr>
        </p:nvSpPr>
        <p:spPr>
          <a:xfrm>
            <a:off x="1371600" y="2667000"/>
            <a:ext cx="75895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11"/>
          <p:cNvSpPr>
            <a:spLocks noGrp="1"/>
          </p:cNvSpPr>
          <p:nvPr>
            <p:ph type="dt" sz="half" idx="14"/>
          </p:nvPr>
        </p:nvSpPr>
        <p:spPr/>
        <p:txBody>
          <a:bodyPr/>
          <a:lstStyle>
            <a:lvl1pPr>
              <a:defRPr/>
            </a:lvl1pPr>
          </a:lstStyle>
          <a:p>
            <a:fld id="{D74B9F47-D42A-43AE-8A59-A8B97626529B}" type="datetime1">
              <a:rPr lang="en-US" smtClean="0"/>
              <a:t>4/13/2023</a:t>
            </a:fld>
            <a:endParaRPr lang="en-US"/>
          </a:p>
        </p:txBody>
      </p:sp>
      <p:sp>
        <p:nvSpPr>
          <p:cNvPr id="8" name="Slide Number Placeholder 12"/>
          <p:cNvSpPr>
            <a:spLocks noGrp="1"/>
          </p:cNvSpPr>
          <p:nvPr>
            <p:ph type="sldNum" sz="quarter" idx="15"/>
          </p:nvPr>
        </p:nvSpPr>
        <p:spPr>
          <a:xfrm>
            <a:off x="0" y="1752600"/>
            <a:ext cx="1295400" cy="701675"/>
          </a:xfrm>
        </p:spPr>
        <p:txBody>
          <a:bodyPr>
            <a:noAutofit/>
          </a:bodyPr>
          <a:lstStyle>
            <a:lvl1pPr>
              <a:defRPr sz="2400">
                <a:solidFill>
                  <a:srgbClr val="FFFFFF"/>
                </a:solidFill>
              </a:defRPr>
            </a:lvl1pPr>
          </a:lstStyle>
          <a:p>
            <a:fld id="{1F203002-0E03-48B4-B081-56C7F65715CF}" type="slidenum">
              <a:rPr lang="en-US" smtClean="0"/>
              <a:t>‹#›</a:t>
            </a:fld>
            <a:endParaRPr lang="en-US"/>
          </a:p>
        </p:txBody>
      </p:sp>
      <p:sp>
        <p:nvSpPr>
          <p:cNvPr id="9" name="Footer Placeholder 13"/>
          <p:cNvSpPr>
            <a:spLocks noGrp="1"/>
          </p:cNvSpPr>
          <p:nvPr>
            <p:ph type="ftr" sz="quarter" idx="16"/>
          </p:nvPr>
        </p:nvSpPr>
        <p:spPr/>
        <p:txBody>
          <a:bodyPr/>
          <a:lstStyle>
            <a:lvl1pPr>
              <a:defRPr/>
            </a:lvl1pPr>
          </a:lstStyle>
          <a:p>
            <a:endParaRPr lang="en-US"/>
          </a:p>
        </p:txBody>
      </p:sp>
    </p:spTree>
    <p:extLst>
      <p:ext uri="{BB962C8B-B14F-4D97-AF65-F5344CB8AC3E}">
        <p14:creationId xmlns:p14="http://schemas.microsoft.com/office/powerpoint/2010/main" val="429991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4"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755775"/>
            <a:ext cx="1338262" cy="2144713"/>
          </a:xfrm>
          <a:prstGeom prst="rect">
            <a:avLst/>
          </a:prstGeom>
          <a:noFill/>
          <a:ln w="50800" cap="sq"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endParaRPr lang="en-US" dirty="0"/>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5ACEAD2F-FD89-4410-A219-8A9C99540A33}" type="datetime1">
              <a:rPr lang="en-US" smtClean="0">
                <a:solidFill>
                  <a:srgbClr val="1F497D"/>
                </a:solidFill>
              </a:rPr>
              <a:t>4/13/2023</a:t>
            </a:fld>
            <a:endParaRPr lang="en-US">
              <a:solidFill>
                <a:srgbClr val="1F497D"/>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1F497D"/>
              </a:solidFill>
            </a:endParaRPr>
          </a:p>
        </p:txBody>
      </p:sp>
      <p:sp>
        <p:nvSpPr>
          <p:cNvPr id="7" name="Slide Number Placeholder 6"/>
          <p:cNvSpPr>
            <a:spLocks noGrp="1"/>
          </p:cNvSpPr>
          <p:nvPr>
            <p:ph type="sldNum" sz="quarter" idx="12"/>
          </p:nvPr>
        </p:nvSpPr>
        <p:spPr/>
        <p:txBody>
          <a:bodyPr/>
          <a:lstStyle>
            <a:lvl1pPr>
              <a:defRPr sz="1400">
                <a:solidFill>
                  <a:srgbClr val="FFFFFF"/>
                </a:solidFill>
              </a:defRPr>
            </a:lvl1pPr>
          </a:lstStyle>
          <a:p>
            <a:fld id="{BE60BEAC-FBC4-437B-A43F-CD17E7110704}" type="slidenum">
              <a:rPr lang="en-US" smtClean="0"/>
              <a:pPr/>
              <a:t>‹#›</a:t>
            </a:fld>
            <a:endParaRPr lang="en-US"/>
          </a:p>
        </p:txBody>
      </p:sp>
    </p:spTree>
    <p:extLst>
      <p:ext uri="{BB962C8B-B14F-4D97-AF65-F5344CB8AC3E}">
        <p14:creationId xmlns:p14="http://schemas.microsoft.com/office/powerpoint/2010/main" val="757001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endParaRPr lang="en-US" dirty="0"/>
          </a:p>
        </p:txBody>
      </p:sp>
      <p:sp>
        <p:nvSpPr>
          <p:cNvPr id="16" name="Content Placeholder 8"/>
          <p:cNvSpPr>
            <a:spLocks noGrp="1"/>
          </p:cNvSpPr>
          <p:nvPr>
            <p:ph sz="quarter" idx="13"/>
          </p:nvPr>
        </p:nvSpPr>
        <p:spPr>
          <a:xfrm>
            <a:off x="1563624" y="0"/>
            <a:ext cx="7580376" cy="4572000"/>
          </a:xfrm>
          <a:solidFill>
            <a:schemeClr val="accent1">
              <a:lumMod val="20000"/>
              <a:lumOff val="80000"/>
            </a:schemeClr>
          </a:solidFill>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11"/>
          <p:cNvSpPr>
            <a:spLocks noGrp="1"/>
          </p:cNvSpPr>
          <p:nvPr>
            <p:ph type="dt" sz="half" idx="14"/>
          </p:nvPr>
        </p:nvSpPr>
        <p:spPr>
          <a:xfrm>
            <a:off x="6248400" y="6248400"/>
            <a:ext cx="2667000" cy="365125"/>
          </a:xfrm>
        </p:spPr>
        <p:txBody>
          <a:bodyPr/>
          <a:lstStyle>
            <a:lvl1pPr>
              <a:defRPr/>
            </a:lvl1pPr>
          </a:lstStyle>
          <a:p>
            <a:fld id="{18768453-50C0-4C28-A2F5-C43D31811F64}" type="datetime1">
              <a:rPr lang="en-US" smtClean="0">
                <a:solidFill>
                  <a:srgbClr val="1F497D"/>
                </a:solidFill>
              </a:rPr>
              <a:t>4/13/2023</a:t>
            </a:fld>
            <a:endParaRPr lang="en-US">
              <a:solidFill>
                <a:srgbClr val="1F497D"/>
              </a:solidFill>
            </a:endParaRPr>
          </a:p>
        </p:txBody>
      </p:sp>
      <p:sp>
        <p:nvSpPr>
          <p:cNvPr id="10" name="Slide Number Placeholder 12"/>
          <p:cNvSpPr>
            <a:spLocks noGrp="1"/>
          </p:cNvSpPr>
          <p:nvPr>
            <p:ph type="sldNum" sz="quarter" idx="15"/>
          </p:nvPr>
        </p:nvSpPr>
        <p:spPr>
          <a:xfrm>
            <a:off x="0" y="4667250"/>
            <a:ext cx="1447800" cy="663575"/>
          </a:xfrm>
        </p:spPr>
        <p:txBody>
          <a:bodyPr/>
          <a:lstStyle>
            <a:lvl1pPr>
              <a:defRPr sz="2800">
                <a:solidFill>
                  <a:srgbClr val="FFFFFF"/>
                </a:solidFill>
              </a:defRPr>
            </a:lvl1pPr>
          </a:lstStyle>
          <a:p>
            <a:fld id="{BE60BEAC-FBC4-437B-A43F-CD17E7110704}" type="slidenum">
              <a:rPr lang="en-US" smtClean="0"/>
              <a:pPr/>
              <a:t>‹#›</a:t>
            </a:fld>
            <a:endParaRPr lang="en-US"/>
          </a:p>
        </p:txBody>
      </p:sp>
      <p:sp>
        <p:nvSpPr>
          <p:cNvPr id="11" name="Footer Placeholder 13"/>
          <p:cNvSpPr>
            <a:spLocks noGrp="1"/>
          </p:cNvSpPr>
          <p:nvPr>
            <p:ph type="ftr" sz="quarter" idx="16"/>
          </p:nvPr>
        </p:nvSpPr>
        <p:spPr>
          <a:xfrm>
            <a:off x="1600200" y="6248400"/>
            <a:ext cx="4572000" cy="365125"/>
          </a:xfrm>
        </p:spPr>
        <p:txBody>
          <a:bodyPr/>
          <a:lstStyle>
            <a:lvl1pPr>
              <a:defRPr/>
            </a:lvl1pPr>
          </a:lstStyle>
          <a:p>
            <a:endParaRPr lang="en-US">
              <a:solidFill>
                <a:srgbClr val="1F497D"/>
              </a:solidFill>
            </a:endParaRPr>
          </a:p>
        </p:txBody>
      </p:sp>
    </p:spTree>
    <p:extLst>
      <p:ext uri="{BB962C8B-B14F-4D97-AF65-F5344CB8AC3E}">
        <p14:creationId xmlns:p14="http://schemas.microsoft.com/office/powerpoint/2010/main" val="10034976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fld id="{C1634FC9-E03D-46A0-A4D2-1D1D790D303B}" type="datetime1">
              <a:rPr lang="en-US" smtClean="0">
                <a:solidFill>
                  <a:srgbClr val="1F497D"/>
                </a:solidFill>
              </a:rPr>
              <a:t>4/13/2023</a:t>
            </a:fld>
            <a:endParaRPr lang="en-US">
              <a:solidFill>
                <a:srgbClr val="1F497D"/>
              </a:solidFill>
            </a:endParaRPr>
          </a:p>
        </p:txBody>
      </p:sp>
      <p:sp>
        <p:nvSpPr>
          <p:cNvPr id="5" name="Footer Placeholder 2"/>
          <p:cNvSpPr>
            <a:spLocks noGrp="1"/>
          </p:cNvSpPr>
          <p:nvPr>
            <p:ph type="ftr" sz="quarter" idx="11"/>
          </p:nvPr>
        </p:nvSpPr>
        <p:spPr/>
        <p:txBody>
          <a:bodyPr/>
          <a:lstStyle>
            <a:lvl1pPr>
              <a:defRPr/>
            </a:lvl1pPr>
          </a:lstStyle>
          <a:p>
            <a:endParaRPr lang="en-US">
              <a:solidFill>
                <a:srgbClr val="1F497D"/>
              </a:solidFill>
            </a:endParaRPr>
          </a:p>
        </p:txBody>
      </p:sp>
      <p:sp>
        <p:nvSpPr>
          <p:cNvPr id="6" name="Slide Number Placeholder 22"/>
          <p:cNvSpPr>
            <a:spLocks noGrp="1"/>
          </p:cNvSpPr>
          <p:nvPr>
            <p:ph type="sldNum" sz="quarter" idx="12"/>
          </p:nvPr>
        </p:nvSpPr>
        <p:spPr/>
        <p:txBody>
          <a:bodyPr/>
          <a:lstStyle>
            <a:lvl1pPr>
              <a:defRPr/>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12550353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a:xfrm>
            <a:off x="6553200" y="6248400"/>
            <a:ext cx="2209800" cy="365125"/>
          </a:xfrm>
        </p:spPr>
        <p:txBody>
          <a:bodyPr/>
          <a:lstStyle>
            <a:lvl1pPr>
              <a:defRPr/>
            </a:lvl1pPr>
          </a:lstStyle>
          <a:p>
            <a:fld id="{3444C049-B216-461C-B75F-3D7979652C23}" type="datetime1">
              <a:rPr lang="en-US" smtClean="0">
                <a:solidFill>
                  <a:srgbClr val="1F497D"/>
                </a:solidFill>
              </a:rPr>
              <a:t>4/13/2023</a:t>
            </a:fld>
            <a:endParaRPr lang="en-US">
              <a:solidFill>
                <a:srgbClr val="1F497D"/>
              </a:solidFill>
            </a:endParaRPr>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endParaRPr lang="en-US">
              <a:solidFill>
                <a:srgbClr val="1F497D"/>
              </a:solidFill>
            </a:endParaRPr>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fld id="{BE60BEAC-FBC4-437B-A43F-CD17E7110704}" type="slidenum">
              <a:rPr lang="en-US" smtClean="0">
                <a:solidFill>
                  <a:srgbClr val="1F497D"/>
                </a:solidFill>
              </a:rPr>
              <a:pPr/>
              <a:t>‹#›</a:t>
            </a:fld>
            <a:endParaRPr lang="en-US">
              <a:solidFill>
                <a:srgbClr val="1F497D"/>
              </a:solidFill>
            </a:endParaRPr>
          </a:p>
        </p:txBody>
      </p:sp>
    </p:spTree>
    <p:extLst>
      <p:ext uri="{BB962C8B-B14F-4D97-AF65-F5344CB8AC3E}">
        <p14:creationId xmlns:p14="http://schemas.microsoft.com/office/powerpoint/2010/main" val="1458757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7"/>
          <p:cNvSpPr>
            <a:spLocks noGrp="1"/>
          </p:cNvSpPr>
          <p:nvPr>
            <p:ph type="dt" sz="half" idx="10"/>
          </p:nvPr>
        </p:nvSpPr>
        <p:spPr/>
        <p:txBody>
          <a:bodyPr/>
          <a:lstStyle>
            <a:lvl1pPr>
              <a:defRPr/>
            </a:lvl1pPr>
          </a:lstStyle>
          <a:p>
            <a:fld id="{8A6C835A-D5BF-4350-87E6-6C8491FCAF15}" type="datetime1">
              <a:rPr lang="en-US" smtClean="0"/>
              <a:t>4/13/2023</a:t>
            </a:fld>
            <a:endParaRPr lang="en-US"/>
          </a:p>
        </p:txBody>
      </p:sp>
      <p:sp>
        <p:nvSpPr>
          <p:cNvPr id="6" name="Slide Number Placeholder 9"/>
          <p:cNvSpPr>
            <a:spLocks noGrp="1"/>
          </p:cNvSpPr>
          <p:nvPr>
            <p:ph type="sldNum" sz="quarter" idx="11"/>
          </p:nvPr>
        </p:nvSpPr>
        <p:spPr/>
        <p:txBody>
          <a:bodyPr/>
          <a:lstStyle>
            <a:lvl1pPr>
              <a:defRPr sz="1400">
                <a:solidFill>
                  <a:srgbClr val="FFFFFF"/>
                </a:solidFill>
              </a:defRPr>
            </a:lvl1pPr>
          </a:lstStyle>
          <a:p>
            <a:fld id="{1F203002-0E03-48B4-B081-56C7F65715CF}" type="slidenum">
              <a:rPr lang="en-US" smtClean="0"/>
              <a:t>‹#›</a:t>
            </a:fld>
            <a:endParaRPr lang="en-US"/>
          </a:p>
        </p:txBody>
      </p:sp>
      <p:sp>
        <p:nvSpPr>
          <p:cNvPr id="7" name="Footer Placeholder 11"/>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982906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endParaRPr lang="en-US" dirty="0"/>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a:lstStyle>
            <a:lvl1pPr>
              <a:defRPr/>
            </a:lvl1pPr>
          </a:lstStyle>
          <a:p>
            <a:fld id="{58D48A1E-1B07-4A5F-8DFB-E31AEFF51C4F}" type="datetime1">
              <a:rPr lang="en-US" smtClean="0"/>
              <a:t>4/13/2023</a:t>
            </a:fld>
            <a:endParaRPr lang="en-US"/>
          </a:p>
        </p:txBody>
      </p:sp>
      <p:sp>
        <p:nvSpPr>
          <p:cNvPr id="8" name="Slide Number Placeholder 11"/>
          <p:cNvSpPr>
            <a:spLocks noGrp="1"/>
          </p:cNvSpPr>
          <p:nvPr>
            <p:ph type="sldNum" sz="quarter" idx="11"/>
          </p:nvPr>
        </p:nvSpPr>
        <p:spPr/>
        <p:txBody>
          <a:bodyPr/>
          <a:lstStyle>
            <a:lvl1pPr>
              <a:defRPr sz="1400">
                <a:solidFill>
                  <a:srgbClr val="FFFFFF"/>
                </a:solidFill>
              </a:defRPr>
            </a:lvl1pPr>
          </a:lstStyle>
          <a:p>
            <a:fld id="{1F203002-0E03-48B4-B081-56C7F65715CF}" type="slidenum">
              <a:rPr lang="en-US" smtClean="0"/>
              <a:t>‹#›</a:t>
            </a:fld>
            <a:endParaRPr lang="en-US"/>
          </a:p>
        </p:txBody>
      </p:sp>
      <p:sp>
        <p:nvSpPr>
          <p:cNvPr id="9" name="Footer Placeholder 13"/>
          <p:cNvSpPr>
            <a:spLocks noGrp="1"/>
          </p:cNvSpPr>
          <p:nvPr>
            <p:ph type="ftr" sz="quarter" idx="12"/>
          </p:nvPr>
        </p:nvSpPr>
        <p:spPr/>
        <p:txBody>
          <a:bodyPr/>
          <a:lstStyle>
            <a:lvl1pPr>
              <a:defRPr/>
            </a:lvl1pPr>
          </a:lstStyle>
          <a:p>
            <a:endParaRPr lang="en-US"/>
          </a:p>
        </p:txBody>
      </p:sp>
    </p:spTree>
    <p:extLst>
      <p:ext uri="{BB962C8B-B14F-4D97-AF65-F5344CB8AC3E}">
        <p14:creationId xmlns:p14="http://schemas.microsoft.com/office/powerpoint/2010/main" val="13549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fld id="{99DE9DF6-6647-462B-A0EB-7F0544B9549A}" type="datetime1">
              <a:rPr lang="en-US" smtClean="0"/>
              <a:t>4/13/2023</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sz="1400">
                <a:solidFill>
                  <a:srgbClr val="FFFFFF"/>
                </a:solidFill>
              </a:defRPr>
            </a:lvl1pPr>
          </a:lstStyle>
          <a:p>
            <a:fld id="{1F203002-0E03-48B4-B081-56C7F65715CF}" type="slidenum">
              <a:rPr lang="en-US" smtClean="0"/>
              <a:t>‹#›</a:t>
            </a:fld>
            <a:endParaRPr lang="en-US"/>
          </a:p>
        </p:txBody>
      </p:sp>
    </p:spTree>
    <p:extLst>
      <p:ext uri="{BB962C8B-B14F-4D97-AF65-F5344CB8AC3E}">
        <p14:creationId xmlns:p14="http://schemas.microsoft.com/office/powerpoint/2010/main" val="511702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8BEA5D9E-2E86-43C4-B90A-6266C82B56CB}" type="datetime1">
              <a:rPr lang="en-US" smtClean="0"/>
              <a:t>4/13/2023</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sz="1400"/>
            </a:lvl1pPr>
          </a:lstStyle>
          <a:p>
            <a:fld id="{1F203002-0E03-48B4-B081-56C7F65715CF}" type="slidenum">
              <a:rPr lang="en-US" smtClean="0"/>
              <a:t>‹#›</a:t>
            </a:fld>
            <a:endParaRPr lang="en-US"/>
          </a:p>
        </p:txBody>
      </p:sp>
    </p:spTree>
    <p:extLst>
      <p:ext uri="{BB962C8B-B14F-4D97-AF65-F5344CB8AC3E}">
        <p14:creationId xmlns:p14="http://schemas.microsoft.com/office/powerpoint/2010/main" val="2084420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4"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1755775"/>
            <a:ext cx="1338262" cy="2144713"/>
          </a:xfrm>
          <a:prstGeom prst="rect">
            <a:avLst/>
          </a:prstGeom>
          <a:noFill/>
          <a:ln w="50800" cap="sq" cmpd="dbl">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endParaRPr lang="en-US" dirty="0"/>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E061B8B9-3B33-407C-A782-20433F6A5F8D}" type="datetime1">
              <a:rPr lang="en-US" smtClean="0"/>
              <a:t>4/13/2023</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sz="1400">
                <a:solidFill>
                  <a:srgbClr val="FFFFFF"/>
                </a:solidFill>
              </a:defRPr>
            </a:lvl1pPr>
          </a:lstStyle>
          <a:p>
            <a:fld id="{1F203002-0E03-48B4-B081-56C7F65715CF}" type="slidenum">
              <a:rPr lang="en-US" smtClean="0"/>
              <a:t>‹#›</a:t>
            </a:fld>
            <a:endParaRPr lang="en-US"/>
          </a:p>
        </p:txBody>
      </p:sp>
    </p:spTree>
    <p:extLst>
      <p:ext uri="{BB962C8B-B14F-4D97-AF65-F5344CB8AC3E}">
        <p14:creationId xmlns:p14="http://schemas.microsoft.com/office/powerpoint/2010/main" val="1937477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Picture with Caption">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endParaRPr lang="en-US" dirty="0"/>
          </a:p>
        </p:txBody>
      </p:sp>
      <p:sp>
        <p:nvSpPr>
          <p:cNvPr id="16" name="Content Placeholder 8"/>
          <p:cNvSpPr>
            <a:spLocks noGrp="1"/>
          </p:cNvSpPr>
          <p:nvPr>
            <p:ph sz="quarter" idx="13"/>
          </p:nvPr>
        </p:nvSpPr>
        <p:spPr>
          <a:xfrm>
            <a:off x="1563624" y="0"/>
            <a:ext cx="7580376" cy="4572000"/>
          </a:xfrm>
          <a:solidFill>
            <a:schemeClr val="accent1">
              <a:lumMod val="20000"/>
              <a:lumOff val="80000"/>
            </a:schemeClr>
          </a:solidFill>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11"/>
          <p:cNvSpPr>
            <a:spLocks noGrp="1"/>
          </p:cNvSpPr>
          <p:nvPr>
            <p:ph type="dt" sz="half" idx="14"/>
          </p:nvPr>
        </p:nvSpPr>
        <p:spPr>
          <a:xfrm>
            <a:off x="6248400" y="6248400"/>
            <a:ext cx="2667000" cy="365125"/>
          </a:xfrm>
        </p:spPr>
        <p:txBody>
          <a:bodyPr/>
          <a:lstStyle>
            <a:lvl1pPr>
              <a:defRPr/>
            </a:lvl1pPr>
          </a:lstStyle>
          <a:p>
            <a:fld id="{F0263882-4A05-45B6-ADAA-8080EF71E928}" type="datetime1">
              <a:rPr lang="en-US" smtClean="0"/>
              <a:t>4/13/2023</a:t>
            </a:fld>
            <a:endParaRPr lang="en-US"/>
          </a:p>
        </p:txBody>
      </p:sp>
      <p:sp>
        <p:nvSpPr>
          <p:cNvPr id="10" name="Slide Number Placeholder 12"/>
          <p:cNvSpPr>
            <a:spLocks noGrp="1"/>
          </p:cNvSpPr>
          <p:nvPr>
            <p:ph type="sldNum" sz="quarter" idx="15"/>
          </p:nvPr>
        </p:nvSpPr>
        <p:spPr>
          <a:xfrm>
            <a:off x="0" y="4667250"/>
            <a:ext cx="1447800" cy="663575"/>
          </a:xfrm>
        </p:spPr>
        <p:txBody>
          <a:bodyPr/>
          <a:lstStyle>
            <a:lvl1pPr>
              <a:defRPr sz="2800">
                <a:solidFill>
                  <a:srgbClr val="FFFFFF"/>
                </a:solidFill>
              </a:defRPr>
            </a:lvl1pPr>
          </a:lstStyle>
          <a:p>
            <a:fld id="{1F203002-0E03-48B4-B081-56C7F65715CF}" type="slidenum">
              <a:rPr lang="en-US" smtClean="0"/>
              <a:t>‹#›</a:t>
            </a:fld>
            <a:endParaRPr lang="en-US"/>
          </a:p>
        </p:txBody>
      </p:sp>
      <p:sp>
        <p:nvSpPr>
          <p:cNvPr id="11" name="Footer Placeholder 13"/>
          <p:cNvSpPr>
            <a:spLocks noGrp="1"/>
          </p:cNvSpPr>
          <p:nvPr>
            <p:ph type="ftr" sz="quarter" idx="16"/>
          </p:nvPr>
        </p:nvSpPr>
        <p:spPr>
          <a:xfrm>
            <a:off x="1600200" y="6248400"/>
            <a:ext cx="4572000" cy="365125"/>
          </a:xfrm>
        </p:spPr>
        <p:txBody>
          <a:bodyPr/>
          <a:lstStyle>
            <a:lvl1pPr>
              <a:defRPr/>
            </a:lvl1pPr>
          </a:lstStyle>
          <a:p>
            <a:endParaRPr lang="en-US"/>
          </a:p>
        </p:txBody>
      </p:sp>
    </p:spTree>
    <p:extLst>
      <p:ext uri="{BB962C8B-B14F-4D97-AF65-F5344CB8AC3E}">
        <p14:creationId xmlns:p14="http://schemas.microsoft.com/office/powerpoint/2010/main" val="1827336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Calibri" charset="0"/>
                <a:ea typeface="宋体" charset="0"/>
              </a:defRPr>
            </a:lvl1pPr>
          </a:lstStyle>
          <a:p>
            <a:fld id="{4438A499-D6BF-4861-8C0D-87C9F8697A63}" type="datetime1">
              <a:rPr lang="en-US" smtClean="0"/>
              <a:t>4/13/2023</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Calibri" pitchFamily="34" charset="0"/>
                <a:ea typeface="宋体" charset="-122"/>
                <a:cs typeface="+mn-cs"/>
              </a:defRPr>
            </a:lvl1pPr>
          </a:lstStyle>
          <a:p>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en-US" altLang="zh-CN">
              <a:solidFill>
                <a:srgbClr val="FFFFFF"/>
              </a:solidFill>
              <a:latin typeface="Calibri" pitchFamily="34" charset="0"/>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200" b="1">
                <a:solidFill>
                  <a:schemeClr val="tx2"/>
                </a:solidFill>
                <a:latin typeface="Calibri" charset="0"/>
                <a:ea typeface="宋体" charset="0"/>
              </a:defRPr>
            </a:lvl1pPr>
          </a:lstStyle>
          <a:p>
            <a:fld id="{1F203002-0E03-48B4-B081-56C7F65715C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kumimoji="1" sz="4400" kern="1200">
          <a:solidFill>
            <a:schemeClr val="tx2"/>
          </a:solidFill>
          <a:latin typeface="+mj-lt"/>
          <a:ea typeface="ＭＳ Ｐゴシック" charset="0"/>
          <a:cs typeface="宋体" charset="0"/>
        </a:defRPr>
      </a:lvl1pPr>
      <a:lvl2pPr algn="l" rtl="0" eaLnBrk="1" fontAlgn="base" hangingPunct="1">
        <a:spcBef>
          <a:spcPct val="0"/>
        </a:spcBef>
        <a:spcAft>
          <a:spcPct val="0"/>
        </a:spcAft>
        <a:defRPr kumimoji="1" sz="4400">
          <a:solidFill>
            <a:schemeClr val="tx2"/>
          </a:solidFill>
          <a:latin typeface="Calibri" pitchFamily="34" charset="0"/>
          <a:ea typeface="ＭＳ Ｐゴシック" charset="0"/>
          <a:cs typeface="宋体" charset="0"/>
        </a:defRPr>
      </a:lvl2pPr>
      <a:lvl3pPr algn="l" rtl="0" eaLnBrk="1" fontAlgn="base" hangingPunct="1">
        <a:spcBef>
          <a:spcPct val="0"/>
        </a:spcBef>
        <a:spcAft>
          <a:spcPct val="0"/>
        </a:spcAft>
        <a:defRPr kumimoji="1" sz="4400">
          <a:solidFill>
            <a:schemeClr val="tx2"/>
          </a:solidFill>
          <a:latin typeface="Calibri" pitchFamily="34" charset="0"/>
          <a:ea typeface="ＭＳ Ｐゴシック" charset="0"/>
          <a:cs typeface="宋体" charset="0"/>
        </a:defRPr>
      </a:lvl3pPr>
      <a:lvl4pPr algn="l" rtl="0" eaLnBrk="1" fontAlgn="base" hangingPunct="1">
        <a:spcBef>
          <a:spcPct val="0"/>
        </a:spcBef>
        <a:spcAft>
          <a:spcPct val="0"/>
        </a:spcAft>
        <a:defRPr kumimoji="1" sz="4400">
          <a:solidFill>
            <a:schemeClr val="tx2"/>
          </a:solidFill>
          <a:latin typeface="Calibri" pitchFamily="34" charset="0"/>
          <a:ea typeface="ＭＳ Ｐゴシック" charset="0"/>
          <a:cs typeface="宋体" charset="0"/>
        </a:defRPr>
      </a:lvl4pPr>
      <a:lvl5pPr algn="l" rtl="0" eaLnBrk="1" fontAlgn="base" hangingPunct="1">
        <a:spcBef>
          <a:spcPct val="0"/>
        </a:spcBef>
        <a:spcAft>
          <a:spcPct val="0"/>
        </a:spcAft>
        <a:defRPr kumimoji="1" sz="4400">
          <a:solidFill>
            <a:schemeClr val="tx2"/>
          </a:solidFill>
          <a:latin typeface="Calibri" pitchFamily="34" charset="0"/>
          <a:ea typeface="ＭＳ Ｐゴシック" charset="0"/>
          <a:cs typeface="宋体" charset="0"/>
        </a:defRPr>
      </a:lvl5pPr>
      <a:lvl6pPr marL="457200" algn="l" rtl="0" eaLnBrk="1" fontAlgn="base" hangingPunct="1">
        <a:spcBef>
          <a:spcPct val="0"/>
        </a:spcBef>
        <a:spcAft>
          <a:spcPct val="0"/>
        </a:spcAft>
        <a:defRPr sz="4400">
          <a:solidFill>
            <a:schemeClr val="tx2"/>
          </a:solidFill>
          <a:latin typeface="Calibri" pitchFamily="34" charset="0"/>
        </a:defRPr>
      </a:lvl6pPr>
      <a:lvl7pPr marL="914400" algn="l" rtl="0" eaLnBrk="1" fontAlgn="base" hangingPunct="1">
        <a:spcBef>
          <a:spcPct val="0"/>
        </a:spcBef>
        <a:spcAft>
          <a:spcPct val="0"/>
        </a:spcAft>
        <a:defRPr sz="4400">
          <a:solidFill>
            <a:schemeClr val="tx2"/>
          </a:solidFill>
          <a:latin typeface="Calibri" pitchFamily="34" charset="0"/>
        </a:defRPr>
      </a:lvl7pPr>
      <a:lvl8pPr marL="1371600" algn="l" rtl="0" eaLnBrk="1" fontAlgn="base" hangingPunct="1">
        <a:spcBef>
          <a:spcPct val="0"/>
        </a:spcBef>
        <a:spcAft>
          <a:spcPct val="0"/>
        </a:spcAft>
        <a:defRPr sz="4400">
          <a:solidFill>
            <a:schemeClr val="tx2"/>
          </a:solidFill>
          <a:latin typeface="Calibri" pitchFamily="34" charset="0"/>
        </a:defRPr>
      </a:lvl8pPr>
      <a:lvl9pPr marL="1828800" algn="l" rtl="0" eaLnBrk="1" fontAlgn="base" hangingPunct="1">
        <a:spcBef>
          <a:spcPct val="0"/>
        </a:spcBef>
        <a:spcAft>
          <a:spcPct val="0"/>
        </a:spcAft>
        <a:defRPr sz="4400">
          <a:solidFill>
            <a:schemeClr val="tx2"/>
          </a:solidFill>
          <a:latin typeface="Calibri"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charset="2"/>
        <a:buChar char=""/>
        <a:defRPr kumimoji="1" sz="2900" kern="1200">
          <a:solidFill>
            <a:schemeClr val="tx1"/>
          </a:solidFill>
          <a:latin typeface="+mn-lt"/>
          <a:ea typeface="ＭＳ Ｐゴシック" charset="0"/>
          <a:cs typeface="宋体" charset="0"/>
        </a:defRPr>
      </a:lvl1pPr>
      <a:lvl2pPr marL="639763" indent="-273050" algn="l" rtl="0" eaLnBrk="1" fontAlgn="base" hangingPunct="1">
        <a:spcBef>
          <a:spcPts val="550"/>
        </a:spcBef>
        <a:spcAft>
          <a:spcPct val="0"/>
        </a:spcAft>
        <a:buClr>
          <a:schemeClr val="accent1"/>
        </a:buClr>
        <a:buSzPct val="70000"/>
        <a:buFont typeface="Wingdings 2" charset="2"/>
        <a:buChar char=""/>
        <a:defRPr kumimoji="1" sz="2600" kern="1200">
          <a:solidFill>
            <a:schemeClr val="tx1"/>
          </a:solidFill>
          <a:latin typeface="+mn-lt"/>
          <a:ea typeface="宋体" charset="0"/>
          <a:cs typeface="宋体" charset="0"/>
        </a:defRPr>
      </a:lvl2pPr>
      <a:lvl3pPr marL="914400" indent="-228600" algn="l" rtl="0" eaLnBrk="1" fontAlgn="base" hangingPunct="1">
        <a:spcBef>
          <a:spcPts val="500"/>
        </a:spcBef>
        <a:spcAft>
          <a:spcPct val="0"/>
        </a:spcAft>
        <a:buClr>
          <a:schemeClr val="accent2"/>
        </a:buClr>
        <a:buSzPct val="75000"/>
        <a:buFont typeface="Wingdings" charset="2"/>
        <a:buChar char=""/>
        <a:defRPr kumimoji="1" sz="2300" kern="1200">
          <a:solidFill>
            <a:schemeClr val="tx1"/>
          </a:solidFill>
          <a:latin typeface="+mn-lt"/>
          <a:ea typeface="宋体" charset="0"/>
          <a:cs typeface="宋体" charset="0"/>
        </a:defRPr>
      </a:lvl3pPr>
      <a:lvl4pPr marL="1371600" indent="-228600" algn="l" rtl="0" eaLnBrk="1" fontAlgn="base" hangingPunct="1">
        <a:spcBef>
          <a:spcPts val="400"/>
        </a:spcBef>
        <a:spcAft>
          <a:spcPct val="0"/>
        </a:spcAft>
        <a:buClr>
          <a:srgbClr val="9BBB59"/>
        </a:buClr>
        <a:buSzPct val="75000"/>
        <a:buFont typeface="Wingdings" charset="2"/>
        <a:buChar char=""/>
        <a:defRPr kumimoji="1" sz="2000" kern="1200">
          <a:solidFill>
            <a:schemeClr val="tx1"/>
          </a:solidFill>
          <a:latin typeface="+mn-lt"/>
          <a:ea typeface="宋体" charset="0"/>
          <a:cs typeface="宋体" charset="0"/>
        </a:defRPr>
      </a:lvl4pPr>
      <a:lvl5pPr marL="1828800" indent="-228600" algn="l" rtl="0" eaLnBrk="1" fontAlgn="base" hangingPunct="1">
        <a:spcBef>
          <a:spcPts val="400"/>
        </a:spcBef>
        <a:spcAft>
          <a:spcPct val="0"/>
        </a:spcAft>
        <a:buClr>
          <a:srgbClr val="8064A2"/>
        </a:buClr>
        <a:buSzPct val="65000"/>
        <a:buFont typeface="Wingdings" charset="2"/>
        <a:buChar char=""/>
        <a:defRPr kumimoji="1" sz="2000" kern="1200">
          <a:solidFill>
            <a:schemeClr val="tx1"/>
          </a:solidFill>
          <a:latin typeface="+mn-lt"/>
          <a:ea typeface="宋体" charset="0"/>
          <a:cs typeface="宋体" charset="0"/>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Calibri" pitchFamily="34" charset="0"/>
              </a:defRPr>
            </a:lvl1pPr>
          </a:lstStyle>
          <a:p>
            <a:pPr fontAlgn="auto">
              <a:spcBef>
                <a:spcPts val="0"/>
              </a:spcBef>
              <a:spcAft>
                <a:spcPts val="0"/>
              </a:spcAft>
            </a:pPr>
            <a:fld id="{A849E86A-0D20-4E1B-8778-5A838CECAD68}" type="datetime1">
              <a:rPr lang="en-US" smtClean="0">
                <a:solidFill>
                  <a:srgbClr val="1F497D"/>
                </a:solidFill>
              </a:rPr>
              <a:t>4/13/2023</a:t>
            </a:fld>
            <a:endParaRPr lang="en-US">
              <a:solidFill>
                <a:srgbClr val="1F497D"/>
              </a:solidFill>
              <a:ea typeface=""/>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Calibri" pitchFamily="34" charset="0"/>
              </a:defRPr>
            </a:lvl1pPr>
          </a:lstStyle>
          <a:p>
            <a:pPr fontAlgn="auto">
              <a:spcBef>
                <a:spcPts val="0"/>
              </a:spcBef>
              <a:spcAft>
                <a:spcPts val="0"/>
              </a:spcAft>
            </a:pPr>
            <a:endParaRPr lang="en-US">
              <a:solidFill>
                <a:srgbClr val="1F497D"/>
              </a:solidFill>
              <a:ea typeface=""/>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200" b="1">
                <a:solidFill>
                  <a:schemeClr val="tx2"/>
                </a:solidFill>
                <a:latin typeface="Calibri" pitchFamily="34" charset="0"/>
              </a:defRPr>
            </a:lvl1pPr>
          </a:lstStyle>
          <a:p>
            <a:pPr fontAlgn="auto">
              <a:spcBef>
                <a:spcPts val="0"/>
              </a:spcBef>
              <a:spcAft>
                <a:spcPts val="0"/>
              </a:spcAft>
            </a:pPr>
            <a:fld id="{BE60BEAC-FBC4-437B-A43F-CD17E7110704}" type="slidenum">
              <a:rPr lang="en-US" smtClean="0">
                <a:solidFill>
                  <a:srgbClr val="1F497D"/>
                </a:solidFill>
                <a:ea typeface=""/>
              </a:rPr>
              <a:pPr fontAlgn="auto">
                <a:spcBef>
                  <a:spcPts val="0"/>
                </a:spcBef>
                <a:spcAft>
                  <a:spcPts val="0"/>
                </a:spcAft>
              </a:pPr>
              <a:t>‹#›</a:t>
            </a:fld>
            <a:endParaRPr lang="en-US">
              <a:solidFill>
                <a:srgbClr val="1F497D"/>
              </a:solidFill>
              <a:ea typeface=""/>
            </a:endParaRPr>
          </a:p>
        </p:txBody>
      </p:sp>
    </p:spTree>
    <p:extLst>
      <p:ext uri="{BB962C8B-B14F-4D97-AF65-F5344CB8AC3E}">
        <p14:creationId xmlns:p14="http://schemas.microsoft.com/office/powerpoint/2010/main" val="253674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fontAlgn="base" hangingPunct="1">
        <a:spcBef>
          <a:spcPct val="0"/>
        </a:spcBef>
        <a:spcAft>
          <a:spcPct val="0"/>
        </a:spcAft>
        <a:defRPr kumimoji="1" sz="4400" kern="1200">
          <a:solidFill>
            <a:schemeClr val="tx2"/>
          </a:solidFill>
          <a:latin typeface="+mj-lt"/>
          <a:ea typeface="宋体" charset="0"/>
          <a:cs typeface="+mj-cs"/>
        </a:defRPr>
      </a:lvl1pPr>
      <a:lvl2pPr algn="l" rtl="0" eaLnBrk="1" fontAlgn="base" hangingPunct="1">
        <a:spcBef>
          <a:spcPct val="0"/>
        </a:spcBef>
        <a:spcAft>
          <a:spcPct val="0"/>
        </a:spcAft>
        <a:defRPr kumimoji="1" sz="4400">
          <a:solidFill>
            <a:schemeClr val="tx2"/>
          </a:solidFill>
          <a:latin typeface="Calibri" pitchFamily="34" charset="0"/>
          <a:ea typeface="宋体" charset="0"/>
        </a:defRPr>
      </a:lvl2pPr>
      <a:lvl3pPr algn="l" rtl="0" eaLnBrk="1" fontAlgn="base" hangingPunct="1">
        <a:spcBef>
          <a:spcPct val="0"/>
        </a:spcBef>
        <a:spcAft>
          <a:spcPct val="0"/>
        </a:spcAft>
        <a:defRPr kumimoji="1" sz="4400">
          <a:solidFill>
            <a:schemeClr val="tx2"/>
          </a:solidFill>
          <a:latin typeface="Calibri" pitchFamily="34" charset="0"/>
          <a:ea typeface="宋体" charset="0"/>
        </a:defRPr>
      </a:lvl3pPr>
      <a:lvl4pPr algn="l" rtl="0" eaLnBrk="1" fontAlgn="base" hangingPunct="1">
        <a:spcBef>
          <a:spcPct val="0"/>
        </a:spcBef>
        <a:spcAft>
          <a:spcPct val="0"/>
        </a:spcAft>
        <a:defRPr kumimoji="1" sz="4400">
          <a:solidFill>
            <a:schemeClr val="tx2"/>
          </a:solidFill>
          <a:latin typeface="Calibri" pitchFamily="34" charset="0"/>
          <a:ea typeface="宋体" charset="0"/>
        </a:defRPr>
      </a:lvl4pPr>
      <a:lvl5pPr algn="l" rtl="0" eaLnBrk="1" fontAlgn="base" hangingPunct="1">
        <a:spcBef>
          <a:spcPct val="0"/>
        </a:spcBef>
        <a:spcAft>
          <a:spcPct val="0"/>
        </a:spcAft>
        <a:defRPr kumimoji="1" sz="4400">
          <a:solidFill>
            <a:schemeClr val="tx2"/>
          </a:solidFill>
          <a:latin typeface="Calibri" pitchFamily="34" charset="0"/>
          <a:ea typeface="宋体" charset="0"/>
        </a:defRPr>
      </a:lvl5pPr>
      <a:lvl6pPr marL="457200" algn="l" rtl="0" eaLnBrk="1" fontAlgn="base" hangingPunct="1">
        <a:spcBef>
          <a:spcPct val="0"/>
        </a:spcBef>
        <a:spcAft>
          <a:spcPct val="0"/>
        </a:spcAft>
        <a:defRPr sz="4400">
          <a:solidFill>
            <a:schemeClr val="tx2"/>
          </a:solidFill>
          <a:latin typeface="Calibri" pitchFamily="34" charset="0"/>
        </a:defRPr>
      </a:lvl6pPr>
      <a:lvl7pPr marL="914400" algn="l" rtl="0" eaLnBrk="1" fontAlgn="base" hangingPunct="1">
        <a:spcBef>
          <a:spcPct val="0"/>
        </a:spcBef>
        <a:spcAft>
          <a:spcPct val="0"/>
        </a:spcAft>
        <a:defRPr sz="4400">
          <a:solidFill>
            <a:schemeClr val="tx2"/>
          </a:solidFill>
          <a:latin typeface="Calibri" pitchFamily="34" charset="0"/>
        </a:defRPr>
      </a:lvl7pPr>
      <a:lvl8pPr marL="1371600" algn="l" rtl="0" eaLnBrk="1" fontAlgn="base" hangingPunct="1">
        <a:spcBef>
          <a:spcPct val="0"/>
        </a:spcBef>
        <a:spcAft>
          <a:spcPct val="0"/>
        </a:spcAft>
        <a:defRPr sz="4400">
          <a:solidFill>
            <a:schemeClr val="tx2"/>
          </a:solidFill>
          <a:latin typeface="Calibri" pitchFamily="34" charset="0"/>
        </a:defRPr>
      </a:lvl8pPr>
      <a:lvl9pPr marL="1828800" algn="l" rtl="0" eaLnBrk="1" fontAlgn="base" hangingPunct="1">
        <a:spcBef>
          <a:spcPct val="0"/>
        </a:spcBef>
        <a:spcAft>
          <a:spcPct val="0"/>
        </a:spcAft>
        <a:defRPr sz="4400">
          <a:solidFill>
            <a:schemeClr val="tx2"/>
          </a:solidFill>
          <a:latin typeface="Calibri"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kern="1200">
          <a:solidFill>
            <a:schemeClr val="tx1"/>
          </a:solidFill>
          <a:latin typeface="+mn-lt"/>
          <a:ea typeface="宋体" charset="0"/>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kern="1200">
          <a:solidFill>
            <a:schemeClr val="tx1"/>
          </a:solidFill>
          <a:latin typeface="+mn-lt"/>
          <a:ea typeface="宋体" charset="0"/>
          <a:cs typeface="+mn-cs"/>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kern="1200">
          <a:solidFill>
            <a:schemeClr val="tx1"/>
          </a:solidFill>
          <a:latin typeface="+mn-lt"/>
          <a:ea typeface="宋体" charset="0"/>
          <a:cs typeface="+mn-cs"/>
        </a:defRPr>
      </a:lvl3pPr>
      <a:lvl4pPr marL="1371600" indent="-228600" algn="l" rtl="0" eaLnBrk="1" fontAlgn="base" hangingPunct="1">
        <a:spcBef>
          <a:spcPts val="400"/>
        </a:spcBef>
        <a:spcAft>
          <a:spcPct val="0"/>
        </a:spcAft>
        <a:buClr>
          <a:srgbClr val="9BBB59"/>
        </a:buClr>
        <a:buSzPct val="75000"/>
        <a:buFont typeface="Wingdings" pitchFamily="2" charset="2"/>
        <a:buChar char=""/>
        <a:defRPr kumimoji="1" sz="2000" kern="1200">
          <a:solidFill>
            <a:schemeClr val="tx1"/>
          </a:solidFill>
          <a:latin typeface="+mn-lt"/>
          <a:ea typeface="宋体" charset="0"/>
          <a:cs typeface="+mn-cs"/>
        </a:defRPr>
      </a:lvl4pPr>
      <a:lvl5pPr marL="1828800" indent="-228600" algn="l" rtl="0" eaLnBrk="1" fontAlgn="base" hangingPunct="1">
        <a:spcBef>
          <a:spcPts val="400"/>
        </a:spcBef>
        <a:spcAft>
          <a:spcPct val="0"/>
        </a:spcAft>
        <a:buClr>
          <a:srgbClr val="8064A2"/>
        </a:buClr>
        <a:buSzPct val="65000"/>
        <a:buFont typeface="Wingdings" pitchFamily="2" charset="2"/>
        <a:buChar char=""/>
        <a:defRPr kumimoji="1" sz="2000" kern="1200">
          <a:solidFill>
            <a:schemeClr val="tx1"/>
          </a:solidFill>
          <a:latin typeface="+mn-lt"/>
          <a:ea typeface="宋体" charset="0"/>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Calibri" pitchFamily="34" charset="0"/>
              </a:defRPr>
            </a:lvl1pPr>
          </a:lstStyle>
          <a:p>
            <a:pPr fontAlgn="auto">
              <a:spcBef>
                <a:spcPts val="0"/>
              </a:spcBef>
              <a:spcAft>
                <a:spcPts val="0"/>
              </a:spcAft>
            </a:pPr>
            <a:fld id="{E5CA2CCE-A3D5-4890-AD49-84E8B1A52648}" type="datetime1">
              <a:rPr lang="en-US" smtClean="0">
                <a:solidFill>
                  <a:srgbClr val="1F497D"/>
                </a:solidFill>
              </a:rPr>
              <a:t>4/13/2023</a:t>
            </a:fld>
            <a:endParaRPr lang="en-US">
              <a:solidFill>
                <a:srgbClr val="1F497D"/>
              </a:solidFill>
              <a:ea typeface=""/>
            </a:endParaRPr>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Calibri" pitchFamily="34" charset="0"/>
              </a:defRPr>
            </a:lvl1pPr>
          </a:lstStyle>
          <a:p>
            <a:pPr fontAlgn="auto">
              <a:spcBef>
                <a:spcPts val="0"/>
              </a:spcBef>
              <a:spcAft>
                <a:spcPts val="0"/>
              </a:spcAft>
            </a:pPr>
            <a:endParaRPr lang="en-US">
              <a:solidFill>
                <a:srgbClr val="1F497D"/>
              </a:solidFill>
              <a:ea typeface=""/>
            </a:endParaRP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pPr>
            <a:endParaRPr lang="en-US" altLang="zh-CN">
              <a:solidFill>
                <a:srgbClr val="FFFFFF"/>
              </a:solidFill>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200" b="1">
                <a:solidFill>
                  <a:schemeClr val="tx2"/>
                </a:solidFill>
                <a:latin typeface="Calibri" pitchFamily="34" charset="0"/>
              </a:defRPr>
            </a:lvl1pPr>
          </a:lstStyle>
          <a:p>
            <a:pPr fontAlgn="auto">
              <a:spcBef>
                <a:spcPts val="0"/>
              </a:spcBef>
              <a:spcAft>
                <a:spcPts val="0"/>
              </a:spcAft>
            </a:pPr>
            <a:fld id="{BE60BEAC-FBC4-437B-A43F-CD17E7110704}" type="slidenum">
              <a:rPr lang="en-US" smtClean="0">
                <a:solidFill>
                  <a:srgbClr val="1F497D"/>
                </a:solidFill>
                <a:ea typeface=""/>
              </a:rPr>
              <a:pPr fontAlgn="auto">
                <a:spcBef>
                  <a:spcPts val="0"/>
                </a:spcBef>
                <a:spcAft>
                  <a:spcPts val="0"/>
                </a:spcAft>
              </a:pPr>
              <a:t>‹#›</a:t>
            </a:fld>
            <a:endParaRPr lang="en-US">
              <a:solidFill>
                <a:srgbClr val="1F497D"/>
              </a:solidFill>
              <a:ea typeface=""/>
            </a:endParaRPr>
          </a:p>
        </p:txBody>
      </p:sp>
    </p:spTree>
    <p:extLst>
      <p:ext uri="{BB962C8B-B14F-4D97-AF65-F5344CB8AC3E}">
        <p14:creationId xmlns:p14="http://schemas.microsoft.com/office/powerpoint/2010/main" val="16468246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kumimoji="1" sz="4400" kern="1200">
          <a:solidFill>
            <a:schemeClr val="tx2"/>
          </a:solidFill>
          <a:latin typeface="+mj-lt"/>
          <a:ea typeface="宋体" charset="0"/>
          <a:cs typeface="+mj-cs"/>
        </a:defRPr>
      </a:lvl1pPr>
      <a:lvl2pPr algn="l" rtl="0" eaLnBrk="1" fontAlgn="base" hangingPunct="1">
        <a:spcBef>
          <a:spcPct val="0"/>
        </a:spcBef>
        <a:spcAft>
          <a:spcPct val="0"/>
        </a:spcAft>
        <a:defRPr kumimoji="1" sz="4400">
          <a:solidFill>
            <a:schemeClr val="tx2"/>
          </a:solidFill>
          <a:latin typeface="Calibri" pitchFamily="34" charset="0"/>
          <a:ea typeface="宋体" charset="0"/>
        </a:defRPr>
      </a:lvl2pPr>
      <a:lvl3pPr algn="l" rtl="0" eaLnBrk="1" fontAlgn="base" hangingPunct="1">
        <a:spcBef>
          <a:spcPct val="0"/>
        </a:spcBef>
        <a:spcAft>
          <a:spcPct val="0"/>
        </a:spcAft>
        <a:defRPr kumimoji="1" sz="4400">
          <a:solidFill>
            <a:schemeClr val="tx2"/>
          </a:solidFill>
          <a:latin typeface="Calibri" pitchFamily="34" charset="0"/>
          <a:ea typeface="宋体" charset="0"/>
        </a:defRPr>
      </a:lvl3pPr>
      <a:lvl4pPr algn="l" rtl="0" eaLnBrk="1" fontAlgn="base" hangingPunct="1">
        <a:spcBef>
          <a:spcPct val="0"/>
        </a:spcBef>
        <a:spcAft>
          <a:spcPct val="0"/>
        </a:spcAft>
        <a:defRPr kumimoji="1" sz="4400">
          <a:solidFill>
            <a:schemeClr val="tx2"/>
          </a:solidFill>
          <a:latin typeface="Calibri" pitchFamily="34" charset="0"/>
          <a:ea typeface="宋体" charset="0"/>
        </a:defRPr>
      </a:lvl4pPr>
      <a:lvl5pPr algn="l" rtl="0" eaLnBrk="1" fontAlgn="base" hangingPunct="1">
        <a:spcBef>
          <a:spcPct val="0"/>
        </a:spcBef>
        <a:spcAft>
          <a:spcPct val="0"/>
        </a:spcAft>
        <a:defRPr kumimoji="1" sz="4400">
          <a:solidFill>
            <a:schemeClr val="tx2"/>
          </a:solidFill>
          <a:latin typeface="Calibri" pitchFamily="34" charset="0"/>
          <a:ea typeface="宋体" charset="0"/>
        </a:defRPr>
      </a:lvl5pPr>
      <a:lvl6pPr marL="457200" algn="l" rtl="0" eaLnBrk="1" fontAlgn="base" hangingPunct="1">
        <a:spcBef>
          <a:spcPct val="0"/>
        </a:spcBef>
        <a:spcAft>
          <a:spcPct val="0"/>
        </a:spcAft>
        <a:defRPr sz="4400">
          <a:solidFill>
            <a:schemeClr val="tx2"/>
          </a:solidFill>
          <a:latin typeface="Calibri" pitchFamily="34" charset="0"/>
        </a:defRPr>
      </a:lvl6pPr>
      <a:lvl7pPr marL="914400" algn="l" rtl="0" eaLnBrk="1" fontAlgn="base" hangingPunct="1">
        <a:spcBef>
          <a:spcPct val="0"/>
        </a:spcBef>
        <a:spcAft>
          <a:spcPct val="0"/>
        </a:spcAft>
        <a:defRPr sz="4400">
          <a:solidFill>
            <a:schemeClr val="tx2"/>
          </a:solidFill>
          <a:latin typeface="Calibri" pitchFamily="34" charset="0"/>
        </a:defRPr>
      </a:lvl7pPr>
      <a:lvl8pPr marL="1371600" algn="l" rtl="0" eaLnBrk="1" fontAlgn="base" hangingPunct="1">
        <a:spcBef>
          <a:spcPct val="0"/>
        </a:spcBef>
        <a:spcAft>
          <a:spcPct val="0"/>
        </a:spcAft>
        <a:defRPr sz="4400">
          <a:solidFill>
            <a:schemeClr val="tx2"/>
          </a:solidFill>
          <a:latin typeface="Calibri" pitchFamily="34" charset="0"/>
        </a:defRPr>
      </a:lvl8pPr>
      <a:lvl9pPr marL="1828800" algn="l" rtl="0" eaLnBrk="1" fontAlgn="base" hangingPunct="1">
        <a:spcBef>
          <a:spcPct val="0"/>
        </a:spcBef>
        <a:spcAft>
          <a:spcPct val="0"/>
        </a:spcAft>
        <a:defRPr sz="4400">
          <a:solidFill>
            <a:schemeClr val="tx2"/>
          </a:solidFill>
          <a:latin typeface="Calibri" pitchFamily="34" charset="0"/>
        </a:defRPr>
      </a:lvl9pPr>
    </p:titleStyle>
    <p:bodyStyle>
      <a:lvl1pPr marL="319088" indent="-319088" algn="l" rtl="0" eaLnBrk="1" fontAlgn="base" hangingPunct="1">
        <a:spcBef>
          <a:spcPts val="700"/>
        </a:spcBef>
        <a:spcAft>
          <a:spcPct val="0"/>
        </a:spcAft>
        <a:buClr>
          <a:schemeClr val="accent2"/>
        </a:buClr>
        <a:buSzPct val="60000"/>
        <a:buFont typeface="Wingdings" pitchFamily="2" charset="2"/>
        <a:buChar char=""/>
        <a:defRPr kumimoji="1" sz="2900" kern="1200">
          <a:solidFill>
            <a:schemeClr val="tx1"/>
          </a:solidFill>
          <a:latin typeface="+mn-lt"/>
          <a:ea typeface="宋体" charset="0"/>
          <a:cs typeface="+mn-cs"/>
        </a:defRPr>
      </a:lvl1pPr>
      <a:lvl2pPr marL="639763" indent="-273050" algn="l" rtl="0" eaLnBrk="1" fontAlgn="base" hangingPunct="1">
        <a:spcBef>
          <a:spcPts val="550"/>
        </a:spcBef>
        <a:spcAft>
          <a:spcPct val="0"/>
        </a:spcAft>
        <a:buClr>
          <a:schemeClr val="accent1"/>
        </a:buClr>
        <a:buSzPct val="70000"/>
        <a:buFont typeface="Wingdings 2" pitchFamily="18" charset="2"/>
        <a:buChar char=""/>
        <a:defRPr kumimoji="1" sz="2600" kern="1200">
          <a:solidFill>
            <a:schemeClr val="tx1"/>
          </a:solidFill>
          <a:latin typeface="+mn-lt"/>
          <a:ea typeface="宋体" charset="0"/>
          <a:cs typeface="+mn-cs"/>
        </a:defRPr>
      </a:lvl2pPr>
      <a:lvl3pPr marL="914400" indent="-228600" algn="l" rtl="0" eaLnBrk="1" fontAlgn="base" hangingPunct="1">
        <a:spcBef>
          <a:spcPts val="500"/>
        </a:spcBef>
        <a:spcAft>
          <a:spcPct val="0"/>
        </a:spcAft>
        <a:buClr>
          <a:schemeClr val="accent2"/>
        </a:buClr>
        <a:buSzPct val="75000"/>
        <a:buFont typeface="Wingdings" pitchFamily="2" charset="2"/>
        <a:buChar char=""/>
        <a:defRPr kumimoji="1" sz="2300" kern="1200">
          <a:solidFill>
            <a:schemeClr val="tx1"/>
          </a:solidFill>
          <a:latin typeface="+mn-lt"/>
          <a:ea typeface="宋体" charset="0"/>
          <a:cs typeface="+mn-cs"/>
        </a:defRPr>
      </a:lvl3pPr>
      <a:lvl4pPr marL="1371600" indent="-228600" algn="l" rtl="0" eaLnBrk="1" fontAlgn="base" hangingPunct="1">
        <a:spcBef>
          <a:spcPts val="400"/>
        </a:spcBef>
        <a:spcAft>
          <a:spcPct val="0"/>
        </a:spcAft>
        <a:buClr>
          <a:srgbClr val="9BBB59"/>
        </a:buClr>
        <a:buSzPct val="75000"/>
        <a:buFont typeface="Wingdings" pitchFamily="2" charset="2"/>
        <a:buChar char=""/>
        <a:defRPr kumimoji="1" sz="2000" kern="1200">
          <a:solidFill>
            <a:schemeClr val="tx1"/>
          </a:solidFill>
          <a:latin typeface="+mn-lt"/>
          <a:ea typeface="宋体" charset="0"/>
          <a:cs typeface="+mn-cs"/>
        </a:defRPr>
      </a:lvl4pPr>
      <a:lvl5pPr marL="1828800" indent="-228600" algn="l" rtl="0" eaLnBrk="1" fontAlgn="base" hangingPunct="1">
        <a:spcBef>
          <a:spcPts val="400"/>
        </a:spcBef>
        <a:spcAft>
          <a:spcPct val="0"/>
        </a:spcAft>
        <a:buClr>
          <a:srgbClr val="8064A2"/>
        </a:buClr>
        <a:buSzPct val="65000"/>
        <a:buFont typeface="Wingdings" pitchFamily="2" charset="2"/>
        <a:buChar char=""/>
        <a:defRPr kumimoji="1" sz="2000" kern="1200">
          <a:solidFill>
            <a:schemeClr val="tx1"/>
          </a:solidFill>
          <a:latin typeface="+mn-lt"/>
          <a:ea typeface="宋体" charset="0"/>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0.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oleObject" Target="../embeddings/oleObject2.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wmf"/><Relationship Id="rId5" Type="http://schemas.openxmlformats.org/officeDocument/2006/relationships/oleObject" Target="../embeddings/oleObject6.bin"/><Relationship Id="rId10" Type="http://schemas.openxmlformats.org/officeDocument/2006/relationships/image" Target="../media/image150.png"/><Relationship Id="rId4" Type="http://schemas.openxmlformats.org/officeDocument/2006/relationships/image" Target="../media/image3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90.png"/><Relationship Id="rId5" Type="http://schemas.openxmlformats.org/officeDocument/2006/relationships/oleObject" Target="../embeddings/oleObject9.bin"/><Relationship Id="rId4" Type="http://schemas.openxmlformats.org/officeDocument/2006/relationships/image" Target="../media/image34.wmf"/><Relationship Id="rId9" Type="http://schemas.openxmlformats.org/officeDocument/2006/relationships/image" Target="../media/image36.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2.bin"/><Relationship Id="rId4" Type="http://schemas.openxmlformats.org/officeDocument/2006/relationships/image" Target="../media/image210.png"/></Relationships>
</file>

<file path=ppt/slides/_rels/slide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oleObject" Target="../embeddings/oleObject13.bin"/><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1.png"/><Relationship Id="rId4" Type="http://schemas.openxmlformats.org/officeDocument/2006/relationships/image" Target="../media/image38.wmf"/><Relationship Id="rId9" Type="http://schemas.openxmlformats.org/officeDocument/2006/relationships/image" Target="../media/image2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47.wmf"/><Relationship Id="rId4" Type="http://schemas.openxmlformats.org/officeDocument/2006/relationships/oleObject" Target="../embeddings/oleObject14.bin"/></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txBox="1">
            <a:spLocks/>
          </p:cNvSpPr>
          <p:nvPr/>
        </p:nvSpPr>
        <p:spPr bwMode="auto">
          <a:xfrm>
            <a:off x="914400" y="762000"/>
            <a:ext cx="7239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n-US" altLang="zh-CN" sz="4800" b="1" dirty="0">
                <a:solidFill>
                  <a:srgbClr val="1F497D"/>
                </a:solidFill>
                <a:latin typeface="Calibri" charset="0"/>
                <a:ea typeface="Calibri" charset="0"/>
                <a:cs typeface="Calibri" charset="0"/>
              </a:rPr>
              <a:t>Analysis of Large Graphs</a:t>
            </a:r>
          </a:p>
          <a:p>
            <a:pPr algn="ctr" eaLnBrk="1" hangingPunct="1"/>
            <a:r>
              <a:rPr lang="en-US" altLang="zh-CN" sz="4000" dirty="0">
                <a:solidFill>
                  <a:srgbClr val="1F497D"/>
                </a:solidFill>
                <a:latin typeface="Calibri" charset="0"/>
                <a:ea typeface="Calibri" charset="0"/>
                <a:cs typeface="Calibri" charset="0"/>
              </a:rPr>
              <a:t>Community Finding and Graph Partitioning</a:t>
            </a:r>
            <a:endParaRPr lang="en-US" altLang="zh-CN" sz="4800" dirty="0">
              <a:solidFill>
                <a:schemeClr val="tx2"/>
              </a:solidFill>
              <a:latin typeface="Calibri" charset="0"/>
              <a:ea typeface="Calibri" charset="0"/>
              <a:cs typeface="Calibri" charset="0"/>
            </a:endParaRPr>
          </a:p>
        </p:txBody>
      </p:sp>
      <p:sp>
        <p:nvSpPr>
          <p:cNvPr id="2" name="Slide Number Placeholder 1"/>
          <p:cNvSpPr>
            <a:spLocks noGrp="1"/>
          </p:cNvSpPr>
          <p:nvPr>
            <p:ph type="sldNum" sz="quarter" idx="12"/>
          </p:nvPr>
        </p:nvSpPr>
        <p:spPr/>
        <p:txBody>
          <a:bodyPr/>
          <a:lstStyle/>
          <a:p>
            <a:fld id="{1F203002-0E03-48B4-B081-56C7F65715CF}" type="slidenum">
              <a:rPr lang="en-US" smtClean="0"/>
              <a:t>1</a:t>
            </a:fld>
            <a:endParaRPr lang="en-US"/>
          </a:p>
        </p:txBody>
      </p:sp>
    </p:spTree>
    <p:extLst>
      <p:ext uri="{BB962C8B-B14F-4D97-AF65-F5344CB8AC3E}">
        <p14:creationId xmlns:p14="http://schemas.microsoft.com/office/powerpoint/2010/main" val="266543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p:txBody>
          <a:bodyPr/>
          <a:lstStyle/>
          <a:p>
            <a:r>
              <a:rPr lang="en-US" dirty="0"/>
              <a:t>Graph partition &amp; community detection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2514600"/>
            <a:ext cx="69246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10</a:t>
            </a:fld>
            <a:endParaRPr lang="en-US"/>
          </a:p>
        </p:txBody>
      </p:sp>
    </p:spTree>
    <p:extLst>
      <p:ext uri="{BB962C8B-B14F-4D97-AF65-F5344CB8AC3E}">
        <p14:creationId xmlns:p14="http://schemas.microsoft.com/office/powerpoint/2010/main" val="3243095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p:txBody>
          <a:bodyPr/>
          <a:lstStyle/>
          <a:p>
            <a:r>
              <a:rPr lang="en-US" dirty="0"/>
              <a:t>Graph partition &amp; community detection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663" y="2514600"/>
            <a:ext cx="692467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600200" y="3276600"/>
            <a:ext cx="1752600" cy="144780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0" y="2362200"/>
            <a:ext cx="0" cy="205740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638800" y="3505200"/>
            <a:ext cx="1676400" cy="1371600"/>
          </a:xfrm>
          <a:prstGeom prst="line">
            <a:avLst/>
          </a:prstGeom>
          <a:ln w="571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11</a:t>
            </a:fld>
            <a:endParaRPr lang="en-US"/>
          </a:p>
        </p:txBody>
      </p:sp>
    </p:spTree>
    <p:extLst>
      <p:ext uri="{BB962C8B-B14F-4D97-AF65-F5344CB8AC3E}">
        <p14:creationId xmlns:p14="http://schemas.microsoft.com/office/powerpoint/2010/main" val="377931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p:txBody>
          <a:bodyPr/>
          <a:lstStyle/>
          <a:p>
            <a:r>
              <a:rPr lang="en-US" dirty="0"/>
              <a:t>Graph partition &amp; community detection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66257"/>
            <a:ext cx="343141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rot="20208085">
            <a:off x="3048000" y="2318657"/>
            <a:ext cx="1219200" cy="1415143"/>
          </a:xfrm>
          <a:prstGeom prst="roundRect">
            <a:avLst/>
          </a:prstGeom>
          <a:solidFill>
            <a:schemeClr val="accent4">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ounded Rectangle 19"/>
          <p:cNvSpPr/>
          <p:nvPr/>
        </p:nvSpPr>
        <p:spPr>
          <a:xfrm rot="16200000">
            <a:off x="980625" y="4257221"/>
            <a:ext cx="1315354" cy="1447802"/>
          </a:xfrm>
          <a:prstGeom prst="roundRect">
            <a:avLst/>
          </a:prstGeom>
          <a:solidFill>
            <a:schemeClr val="tx2">
              <a:lumMod val="60000"/>
              <a:lumOff val="40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p:cNvSpPr/>
          <p:nvPr/>
        </p:nvSpPr>
        <p:spPr>
          <a:xfrm rot="19233826">
            <a:off x="1926023" y="2824648"/>
            <a:ext cx="1109075" cy="1427851"/>
          </a:xfrm>
          <a:prstGeom prst="roundRect">
            <a:avLst/>
          </a:prstGeom>
          <a:solidFill>
            <a:schemeClr val="accent6">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ounded Rectangle 21"/>
          <p:cNvSpPr/>
          <p:nvPr/>
        </p:nvSpPr>
        <p:spPr>
          <a:xfrm rot="15122064">
            <a:off x="1893077" y="5332638"/>
            <a:ext cx="1135467" cy="1527311"/>
          </a:xfrm>
          <a:prstGeom prst="roundRect">
            <a:avLst/>
          </a:prstGeom>
          <a:solidFill>
            <a:schemeClr val="accent2">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p:cNvSpPr txBox="1"/>
          <p:nvPr/>
        </p:nvSpPr>
        <p:spPr>
          <a:xfrm>
            <a:off x="5715000" y="2718770"/>
            <a:ext cx="1018549" cy="369332"/>
          </a:xfrm>
          <a:prstGeom prst="rect">
            <a:avLst/>
          </a:prstGeom>
          <a:noFill/>
        </p:spPr>
        <p:txBody>
          <a:bodyPr wrap="none" rtlCol="0">
            <a:spAutoFit/>
          </a:bodyPr>
          <a:lstStyle/>
          <a:p>
            <a:r>
              <a:rPr lang="en-US" b="1" dirty="0"/>
              <a:t>Partition</a:t>
            </a:r>
          </a:p>
        </p:txBody>
      </p:sp>
      <p:sp>
        <p:nvSpPr>
          <p:cNvPr id="31" name="TextBox 30"/>
          <p:cNvSpPr txBox="1"/>
          <p:nvPr/>
        </p:nvSpPr>
        <p:spPr>
          <a:xfrm>
            <a:off x="5791200" y="4395170"/>
            <a:ext cx="1297150" cy="369332"/>
          </a:xfrm>
          <a:prstGeom prst="rect">
            <a:avLst/>
          </a:prstGeom>
          <a:noFill/>
        </p:spPr>
        <p:txBody>
          <a:bodyPr wrap="none" rtlCol="0">
            <a:spAutoFit/>
          </a:bodyPr>
          <a:lstStyle/>
          <a:p>
            <a:r>
              <a:rPr lang="en-US" b="1" dirty="0"/>
              <a:t>Community</a:t>
            </a:r>
          </a:p>
        </p:txBody>
      </p:sp>
      <p:sp>
        <p:nvSpPr>
          <p:cNvPr id="32" name="Rounded Rectangle 31"/>
          <p:cNvSpPr/>
          <p:nvPr/>
        </p:nvSpPr>
        <p:spPr>
          <a:xfrm rot="5400000">
            <a:off x="6228524" y="4685314"/>
            <a:ext cx="734907" cy="999955"/>
          </a:xfrm>
          <a:prstGeom prst="roundRect">
            <a:avLst/>
          </a:prstGeom>
          <a:solidFill>
            <a:schemeClr val="accent4">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ounded Rectangle 32"/>
          <p:cNvSpPr/>
          <p:nvPr/>
        </p:nvSpPr>
        <p:spPr>
          <a:xfrm rot="5400000">
            <a:off x="7256428" y="4691664"/>
            <a:ext cx="734907" cy="999955"/>
          </a:xfrm>
          <a:prstGeom prst="roundRect">
            <a:avLst/>
          </a:prstGeom>
          <a:solidFill>
            <a:schemeClr val="accent6">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ounded Rectangle 33"/>
          <p:cNvSpPr/>
          <p:nvPr/>
        </p:nvSpPr>
        <p:spPr>
          <a:xfrm rot="5400000">
            <a:off x="6220919" y="5452141"/>
            <a:ext cx="734907" cy="999955"/>
          </a:xfrm>
          <a:prstGeom prst="roundRect">
            <a:avLst/>
          </a:prstGeom>
          <a:solidFill>
            <a:schemeClr val="accent1">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Rounded Rectangle 34"/>
          <p:cNvSpPr/>
          <p:nvPr/>
        </p:nvSpPr>
        <p:spPr>
          <a:xfrm rot="5400000">
            <a:off x="7256427" y="5457169"/>
            <a:ext cx="734907" cy="999955"/>
          </a:xfrm>
          <a:prstGeom prst="roundRect">
            <a:avLst/>
          </a:prstGeom>
          <a:solidFill>
            <a:schemeClr val="accent2">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ight Arrow 28"/>
          <p:cNvSpPr/>
          <p:nvPr/>
        </p:nvSpPr>
        <p:spPr>
          <a:xfrm>
            <a:off x="4296829" y="4245428"/>
            <a:ext cx="838200" cy="42641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Connector 25"/>
          <p:cNvCxnSpPr/>
          <p:nvPr/>
        </p:nvCxnSpPr>
        <p:spPr>
          <a:xfrm>
            <a:off x="2491446" y="2416628"/>
            <a:ext cx="948440" cy="157577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 y="3851407"/>
            <a:ext cx="1751763" cy="66311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66800" y="5267841"/>
            <a:ext cx="1887980" cy="675759"/>
          </a:xfrm>
          <a:prstGeom prst="line">
            <a:avLst/>
          </a:prstGeom>
          <a:ln w="571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096000" y="3352800"/>
            <a:ext cx="1295400" cy="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96000" y="3682613"/>
            <a:ext cx="1295400"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074228" y="4027714"/>
            <a:ext cx="1280160" cy="0"/>
          </a:xfrm>
          <a:prstGeom prst="line">
            <a:avLst/>
          </a:prstGeom>
          <a:ln w="57150">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12</a:t>
            </a:fld>
            <a:endParaRPr lang="en-US"/>
          </a:p>
        </p:txBody>
      </p:sp>
    </p:spTree>
    <p:extLst>
      <p:ext uri="{BB962C8B-B14F-4D97-AF65-F5344CB8AC3E}">
        <p14:creationId xmlns:p14="http://schemas.microsoft.com/office/powerpoint/2010/main" val="175314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p:txBody>
          <a:bodyPr/>
          <a:lstStyle/>
          <a:p>
            <a:r>
              <a:rPr lang="en-US" dirty="0"/>
              <a:t>Graph partition &amp; community detection</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66257"/>
            <a:ext cx="343141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rot="20208085">
            <a:off x="3048000" y="2318657"/>
            <a:ext cx="1219200" cy="1415143"/>
          </a:xfrm>
          <a:prstGeom prst="roundRect">
            <a:avLst/>
          </a:prstGeom>
          <a:solidFill>
            <a:schemeClr val="accent4">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ounded Rectangle 19"/>
          <p:cNvSpPr/>
          <p:nvPr/>
        </p:nvSpPr>
        <p:spPr>
          <a:xfrm rot="16200000">
            <a:off x="980625" y="4257221"/>
            <a:ext cx="1315354" cy="1447802"/>
          </a:xfrm>
          <a:prstGeom prst="roundRect">
            <a:avLst/>
          </a:prstGeom>
          <a:solidFill>
            <a:schemeClr val="tx2">
              <a:lumMod val="60000"/>
              <a:lumOff val="40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Rounded Rectangle 20"/>
          <p:cNvSpPr/>
          <p:nvPr/>
        </p:nvSpPr>
        <p:spPr>
          <a:xfrm rot="19233826">
            <a:off x="1926023" y="2824648"/>
            <a:ext cx="1109075" cy="1427851"/>
          </a:xfrm>
          <a:prstGeom prst="roundRect">
            <a:avLst/>
          </a:prstGeom>
          <a:solidFill>
            <a:schemeClr val="accent6">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ounded Rectangle 21"/>
          <p:cNvSpPr/>
          <p:nvPr/>
        </p:nvSpPr>
        <p:spPr>
          <a:xfrm rot="15122064">
            <a:off x="1893077" y="5332638"/>
            <a:ext cx="1135467" cy="1527311"/>
          </a:xfrm>
          <a:prstGeom prst="roundRect">
            <a:avLst/>
          </a:prstGeom>
          <a:solidFill>
            <a:schemeClr val="accent2">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8" name="TextBox 27"/>
          <p:cNvSpPr txBox="1"/>
          <p:nvPr/>
        </p:nvSpPr>
        <p:spPr>
          <a:xfrm>
            <a:off x="5715000" y="2718770"/>
            <a:ext cx="1018549" cy="369332"/>
          </a:xfrm>
          <a:prstGeom prst="rect">
            <a:avLst/>
          </a:prstGeom>
          <a:noFill/>
        </p:spPr>
        <p:txBody>
          <a:bodyPr wrap="none" rtlCol="0">
            <a:spAutoFit/>
          </a:bodyPr>
          <a:lstStyle/>
          <a:p>
            <a:r>
              <a:rPr lang="en-US" b="1" dirty="0"/>
              <a:t>Partition</a:t>
            </a:r>
          </a:p>
        </p:txBody>
      </p:sp>
      <p:sp>
        <p:nvSpPr>
          <p:cNvPr id="31" name="TextBox 30"/>
          <p:cNvSpPr txBox="1"/>
          <p:nvPr/>
        </p:nvSpPr>
        <p:spPr>
          <a:xfrm>
            <a:off x="5791200" y="4395170"/>
            <a:ext cx="1297150" cy="369332"/>
          </a:xfrm>
          <a:prstGeom prst="rect">
            <a:avLst/>
          </a:prstGeom>
          <a:noFill/>
        </p:spPr>
        <p:txBody>
          <a:bodyPr wrap="none" rtlCol="0">
            <a:spAutoFit/>
          </a:bodyPr>
          <a:lstStyle/>
          <a:p>
            <a:r>
              <a:rPr lang="en-US" b="1" dirty="0"/>
              <a:t>Community</a:t>
            </a:r>
          </a:p>
        </p:txBody>
      </p:sp>
      <p:sp>
        <p:nvSpPr>
          <p:cNvPr id="32" name="Rounded Rectangle 31"/>
          <p:cNvSpPr/>
          <p:nvPr/>
        </p:nvSpPr>
        <p:spPr>
          <a:xfrm rot="5400000">
            <a:off x="6228524" y="4685314"/>
            <a:ext cx="734907" cy="999955"/>
          </a:xfrm>
          <a:prstGeom prst="roundRect">
            <a:avLst/>
          </a:prstGeom>
          <a:solidFill>
            <a:schemeClr val="accent4">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3" name="Rounded Rectangle 32"/>
          <p:cNvSpPr/>
          <p:nvPr/>
        </p:nvSpPr>
        <p:spPr>
          <a:xfrm rot="5400000">
            <a:off x="7256428" y="4691664"/>
            <a:ext cx="734907" cy="999955"/>
          </a:xfrm>
          <a:prstGeom prst="roundRect">
            <a:avLst/>
          </a:prstGeom>
          <a:solidFill>
            <a:schemeClr val="accent6">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Rounded Rectangle 33"/>
          <p:cNvSpPr/>
          <p:nvPr/>
        </p:nvSpPr>
        <p:spPr>
          <a:xfrm rot="5400000">
            <a:off x="6220919" y="5452141"/>
            <a:ext cx="734907" cy="999955"/>
          </a:xfrm>
          <a:prstGeom prst="roundRect">
            <a:avLst/>
          </a:prstGeom>
          <a:solidFill>
            <a:schemeClr val="accent1">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5" name="Rounded Rectangle 34"/>
          <p:cNvSpPr/>
          <p:nvPr/>
        </p:nvSpPr>
        <p:spPr>
          <a:xfrm rot="5400000">
            <a:off x="7256427" y="5457169"/>
            <a:ext cx="734907" cy="999955"/>
          </a:xfrm>
          <a:prstGeom prst="roundRect">
            <a:avLst/>
          </a:prstGeom>
          <a:solidFill>
            <a:schemeClr val="accent2">
              <a:lumMod val="75000"/>
              <a:alpha val="48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ight Arrow 28"/>
          <p:cNvSpPr/>
          <p:nvPr/>
        </p:nvSpPr>
        <p:spPr>
          <a:xfrm>
            <a:off x="4296829" y="4245428"/>
            <a:ext cx="838200" cy="42641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6" name="Straight Connector 25"/>
          <p:cNvCxnSpPr/>
          <p:nvPr/>
        </p:nvCxnSpPr>
        <p:spPr>
          <a:xfrm>
            <a:off x="2491446" y="2416628"/>
            <a:ext cx="948440" cy="157577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 y="3851407"/>
            <a:ext cx="1751763" cy="66311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066800" y="5267841"/>
            <a:ext cx="1887980" cy="675759"/>
          </a:xfrm>
          <a:prstGeom prst="line">
            <a:avLst/>
          </a:prstGeom>
          <a:ln w="57150">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096000" y="3352800"/>
            <a:ext cx="1295400" cy="0"/>
          </a:xfrm>
          <a:prstGeom prst="line">
            <a:avLst/>
          </a:prstGeom>
          <a:ln w="571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96000" y="3682613"/>
            <a:ext cx="1295400"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074228" y="4027714"/>
            <a:ext cx="1280160" cy="0"/>
          </a:xfrm>
          <a:prstGeom prst="line">
            <a:avLst/>
          </a:prstGeom>
          <a:ln w="57150">
            <a:solidFill>
              <a:srgbClr val="FFC000"/>
            </a:solidFill>
            <a:prstDash val="sysDash"/>
          </a:ln>
        </p:spPr>
        <p:style>
          <a:lnRef idx="1">
            <a:schemeClr val="accent1"/>
          </a:lnRef>
          <a:fillRef idx="0">
            <a:schemeClr val="accent1"/>
          </a:fillRef>
          <a:effectRef idx="0">
            <a:schemeClr val="accent1"/>
          </a:effectRef>
          <a:fontRef idx="minor">
            <a:schemeClr val="tx1"/>
          </a:fontRef>
        </p:style>
      </p:cxnSp>
      <p:pic>
        <p:nvPicPr>
          <p:cNvPr id="23" name="Picture 2" descr="C:\Users\Kim\AppData\Local\Microsoft\Windows\Temporary Internet Files\Content.IE5\ZKVZQHNV\Man-With-Question-04[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596409"/>
            <a:ext cx="4680235" cy="468023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7972" y="4655403"/>
            <a:ext cx="8953498"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4800" dirty="0">
                <a:solidFill>
                  <a:srgbClr val="FF0000"/>
                </a:solidFill>
              </a:rPr>
              <a:t>Q : How can we find the partitions?</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13</a:t>
            </a:fld>
            <a:endParaRPr lang="en-US"/>
          </a:p>
        </p:txBody>
      </p:sp>
    </p:spTree>
    <p:extLst>
      <p:ext uri="{BB962C8B-B14F-4D97-AF65-F5344CB8AC3E}">
        <p14:creationId xmlns:p14="http://schemas.microsoft.com/office/powerpoint/2010/main" val="23845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p:cNvSpPr>
            <a:spLocks noGrp="1"/>
          </p:cNvSpPr>
          <p:nvPr>
            <p:ph type="title"/>
          </p:nvPr>
        </p:nvSpPr>
        <p:spPr/>
        <p:txBody>
          <a:bodyPr/>
          <a:lstStyle/>
          <a:p>
            <a:r>
              <a:rPr lang="en-US" altLang="en-US" dirty="0">
                <a:ea typeface="ＭＳ Ｐゴシック" charset="-128"/>
              </a:rPr>
              <a:t>Criterion : Graph partitioning</a:t>
            </a:r>
            <a:endParaRPr kumimoji="0" lang="zh-CN" altLang="en-US" dirty="0">
              <a:ea typeface="ＭＳ Ｐゴシック" charset="-128"/>
            </a:endParaRPr>
          </a:p>
        </p:txBody>
      </p:sp>
      <p:sp>
        <p:nvSpPr>
          <p:cNvPr id="5" name="Content Placeholder 4"/>
          <p:cNvSpPr>
            <a:spLocks noGrp="1"/>
          </p:cNvSpPr>
          <p:nvPr>
            <p:ph sz="quarter" idx="13"/>
          </p:nvPr>
        </p:nvSpPr>
        <p:spPr>
          <a:xfrm>
            <a:off x="1563688" y="0"/>
            <a:ext cx="7580312" cy="4572000"/>
          </a:xfrm>
        </p:spPr>
        <p:txBody>
          <a:bodyPr/>
          <a:lstStyle/>
          <a:p>
            <a:pPr>
              <a:buFont typeface="Wingdings" pitchFamily="2" charset="2"/>
              <a:buChar char=""/>
              <a:defRPr/>
            </a:pPr>
            <a:endParaRPr kumimoji="0" lang="en-US" altLang="zh-CN" sz="2800" dirty="0">
              <a:ea typeface="宋体" charset="-122"/>
              <a:cs typeface="+mn-cs"/>
            </a:endParaRPr>
          </a:p>
          <a:p>
            <a:pPr>
              <a:buFont typeface="Wingdings" pitchFamily="2" charset="2"/>
              <a:buChar char=""/>
              <a:defRPr/>
            </a:pPr>
            <a:endParaRPr kumimoji="0" lang="en-US" altLang="zh-CN" sz="2800" dirty="0">
              <a:ea typeface="宋体" charset="-122"/>
              <a:cs typeface="+mn-cs"/>
            </a:endParaRPr>
          </a:p>
          <a:p>
            <a:pPr>
              <a:buFont typeface="Wingdings" pitchFamily="2" charset="2"/>
              <a:buChar char=""/>
              <a:defRPr/>
            </a:pPr>
            <a:endParaRPr kumimoji="0" lang="en-US" altLang="zh-CN" sz="2800" dirty="0">
              <a:ea typeface="宋体" charset="-122"/>
              <a:cs typeface="+mn-cs"/>
            </a:endParaRPr>
          </a:p>
          <a:p>
            <a:pPr>
              <a:buFont typeface="Wingdings" pitchFamily="2" charset="2"/>
              <a:buChar char=""/>
              <a:defRPr/>
            </a:pPr>
            <a:r>
              <a:rPr lang="en-US" altLang="en-US" sz="2400" dirty="0">
                <a:ea typeface="ＭＳ Ｐゴシック" pitchFamily="34" charset="-128"/>
                <a:cs typeface="宋体" pitchFamily="2" charset="-122"/>
              </a:rPr>
              <a:t>Minimum-cut</a:t>
            </a:r>
          </a:p>
          <a:p>
            <a:pPr>
              <a:buFont typeface="Wingdings" pitchFamily="2" charset="2"/>
              <a:buChar char=""/>
              <a:defRPr/>
            </a:pPr>
            <a:r>
              <a:rPr lang="en-US" altLang="en-US" sz="2400" dirty="0">
                <a:ea typeface="ＭＳ Ｐゴシック" pitchFamily="34" charset="-128"/>
                <a:cs typeface="宋体" pitchFamily="2" charset="-122"/>
              </a:rPr>
              <a:t>Normalized-cut</a:t>
            </a:r>
          </a:p>
        </p:txBody>
      </p:sp>
      <p:sp>
        <p:nvSpPr>
          <p:cNvPr id="18435" name="Slide Number Placeholder 5"/>
          <p:cNvSpPr>
            <a:spLocks noGrp="1"/>
          </p:cNvSpPr>
          <p:nvPr>
            <p:ph type="sldNum"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800" dirty="0">
                <a:solidFill>
                  <a:srgbClr val="FFFFFF"/>
                </a:solidFill>
                <a:latin typeface="Calibri" charset="0"/>
                <a:ea typeface="宋体" charset="0"/>
              </a:rPr>
              <a:t>2</a:t>
            </a:r>
          </a:p>
        </p:txBody>
      </p:sp>
      <p:sp>
        <p:nvSpPr>
          <p:cNvPr id="2" name="TextBox 1"/>
          <p:cNvSpPr txBox="1"/>
          <p:nvPr/>
        </p:nvSpPr>
        <p:spPr>
          <a:xfrm>
            <a:off x="5334000" y="6096000"/>
            <a:ext cx="184731" cy="369332"/>
          </a:xfrm>
          <a:prstGeom prst="rect">
            <a:avLst/>
          </a:prstGeom>
          <a:noFill/>
        </p:spPr>
        <p:txBody>
          <a:bodyPr wrap="none" rtlCol="0">
            <a:spAutoFit/>
          </a:bodyPr>
          <a:lstStyle/>
          <a:p>
            <a:endParaRPr lang="en-US" dirty="0"/>
          </a:p>
        </p:txBody>
      </p:sp>
      <p:sp>
        <p:nvSpPr>
          <p:cNvPr id="3" name="TextBox 2"/>
          <p:cNvSpPr txBox="1"/>
          <p:nvPr/>
        </p:nvSpPr>
        <p:spPr>
          <a:xfrm>
            <a:off x="5903843" y="62020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2013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18808"/>
            <a:ext cx="5334000" cy="3164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altLang="en-US" dirty="0">
                <a:ea typeface="ＭＳ Ｐゴシック" charset="-128"/>
              </a:rPr>
              <a:t>Criterion : Basic principle</a:t>
            </a:r>
            <a:endParaRPr lang="en-US" dirty="0"/>
          </a:p>
        </p:txBody>
      </p:sp>
      <p:sp>
        <p:nvSpPr>
          <p:cNvPr id="3" name="Content Placeholder 2"/>
          <p:cNvSpPr>
            <a:spLocks noGrp="1"/>
          </p:cNvSpPr>
          <p:nvPr>
            <p:ph sz="quarter" idx="1"/>
          </p:nvPr>
        </p:nvSpPr>
        <p:spPr>
          <a:xfrm>
            <a:off x="685800" y="5029200"/>
            <a:ext cx="8080248" cy="1295400"/>
          </a:xfrm>
        </p:spPr>
        <p:txBody>
          <a:bodyPr/>
          <a:lstStyle/>
          <a:p>
            <a:r>
              <a:rPr lang="en-US" dirty="0"/>
              <a:t>A Basic principle for graph partitioning</a:t>
            </a:r>
          </a:p>
          <a:p>
            <a:pPr lvl="1"/>
            <a:r>
              <a:rPr lang="en-US" dirty="0"/>
              <a:t>Minimize the number of </a:t>
            </a:r>
            <a:r>
              <a:rPr lang="en-US" b="1" dirty="0"/>
              <a:t>between-group connections</a:t>
            </a:r>
          </a:p>
          <a:p>
            <a:pPr lvl="1"/>
            <a:r>
              <a:rPr lang="en-US" dirty="0"/>
              <a:t>Maximize the number of </a:t>
            </a:r>
            <a:r>
              <a:rPr lang="en-US" b="1" dirty="0"/>
              <a:t>within-group connections</a:t>
            </a:r>
          </a:p>
          <a:p>
            <a:pPr lvl="1"/>
            <a:endParaRPr lang="en-US" dirty="0"/>
          </a:p>
        </p:txBody>
      </p:sp>
      <p:sp>
        <p:nvSpPr>
          <p:cNvPr id="7" name="TextBox 6"/>
          <p:cNvSpPr txBox="1"/>
          <p:nvPr/>
        </p:nvSpPr>
        <p:spPr>
          <a:xfrm>
            <a:off x="762000" y="1763481"/>
            <a:ext cx="2656240" cy="369332"/>
          </a:xfrm>
          <a:prstGeom prst="rect">
            <a:avLst/>
          </a:prstGeom>
          <a:noFill/>
        </p:spPr>
        <p:txBody>
          <a:bodyPr wrap="none" rtlCol="0">
            <a:spAutoFit/>
          </a:bodyPr>
          <a:lstStyle/>
          <a:p>
            <a:r>
              <a:rPr lang="en-US" b="1" dirty="0"/>
              <a:t>Graph partitioning : A &amp; B</a:t>
            </a:r>
          </a:p>
        </p:txBody>
      </p:sp>
      <p:sp>
        <p:nvSpPr>
          <p:cNvPr id="10" name="Oval 9"/>
          <p:cNvSpPr/>
          <p:nvPr/>
        </p:nvSpPr>
        <p:spPr>
          <a:xfrm>
            <a:off x="1752600" y="2362200"/>
            <a:ext cx="2057400" cy="1905000"/>
          </a:xfrm>
          <a:prstGeom prst="ellipse">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985656" y="2209800"/>
            <a:ext cx="2057400" cy="1905000"/>
          </a:xfrm>
          <a:prstGeom prst="ellipse">
            <a:avLst/>
          </a:prstGeom>
          <a:solidFill>
            <a:schemeClr val="tx2">
              <a:lumMod val="20000"/>
              <a:lumOff val="8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15</a:t>
            </a:fld>
            <a:endParaRPr lang="en-US"/>
          </a:p>
        </p:txBody>
      </p:sp>
    </p:spTree>
    <p:extLst>
      <p:ext uri="{BB962C8B-B14F-4D97-AF65-F5344CB8AC3E}">
        <p14:creationId xmlns:p14="http://schemas.microsoft.com/office/powerpoint/2010/main" val="1174405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Criterion : Min-cut VS N-cut</a:t>
            </a:r>
            <a:endParaRPr lang="en-US" dirty="0"/>
          </a:p>
        </p:txBody>
      </p:sp>
      <p:sp>
        <p:nvSpPr>
          <p:cNvPr id="3" name="Content Placeholder 2"/>
          <p:cNvSpPr>
            <a:spLocks noGrp="1"/>
          </p:cNvSpPr>
          <p:nvPr>
            <p:ph sz="quarter" idx="1"/>
          </p:nvPr>
        </p:nvSpPr>
        <p:spPr>
          <a:xfrm>
            <a:off x="685800" y="1828800"/>
            <a:ext cx="8080248" cy="4495800"/>
          </a:xfrm>
        </p:spPr>
        <p:txBody>
          <a:bodyPr/>
          <a:lstStyle/>
          <a:p>
            <a:r>
              <a:rPr lang="en-US" dirty="0"/>
              <a:t>A Basic principle for graph partitioning</a:t>
            </a:r>
          </a:p>
          <a:p>
            <a:pPr lvl="1"/>
            <a:r>
              <a:rPr lang="en-US" dirty="0"/>
              <a:t>Minimize the number of between-group connections</a:t>
            </a:r>
          </a:p>
          <a:p>
            <a:pPr lvl="1"/>
            <a:r>
              <a:rPr lang="en-US" dirty="0"/>
              <a:t>Maximize the number of within-group connections</a:t>
            </a:r>
          </a:p>
          <a:p>
            <a:pPr marL="0" indent="0">
              <a:buNone/>
            </a:pPr>
            <a:endParaRPr lang="en-US" dirty="0"/>
          </a:p>
          <a:p>
            <a:pPr marL="0" indent="0">
              <a:buNone/>
            </a:pPr>
            <a:r>
              <a:rPr lang="en-US" dirty="0"/>
              <a:t>	</a:t>
            </a:r>
            <a:r>
              <a:rPr lang="en-US" b="1" dirty="0"/>
              <a:t>Minimum-Cut	vs 	Normalized-Cut</a:t>
            </a:r>
          </a:p>
          <a:p>
            <a:pPr marL="0" indent="0">
              <a:buNone/>
            </a:pPr>
            <a:r>
              <a:rPr lang="en-US" b="1" dirty="0"/>
              <a:t>           </a:t>
            </a:r>
          </a:p>
        </p:txBody>
      </p:sp>
      <p:graphicFrame>
        <p:nvGraphicFramePr>
          <p:cNvPr id="5" name="Table 4"/>
          <p:cNvGraphicFramePr>
            <a:graphicFrameLocks noGrp="1"/>
          </p:cNvGraphicFramePr>
          <p:nvPr>
            <p:extLst>
              <p:ext uri="{D42A27DB-BD31-4B8C-83A1-F6EECF244321}">
                <p14:modId xmlns:p14="http://schemas.microsoft.com/office/powerpoint/2010/main" val="3896504788"/>
              </p:ext>
            </p:extLst>
          </p:nvPr>
        </p:nvGraphicFramePr>
        <p:xfrm>
          <a:off x="838200" y="4495800"/>
          <a:ext cx="7620000" cy="1864360"/>
        </p:xfrm>
        <a:graphic>
          <a:graphicData uri="http://schemas.openxmlformats.org/drawingml/2006/table">
            <a:tbl>
              <a:tblPr firstRow="1" bandRow="1">
                <a:tableStyleId>{616DA210-FB5B-4158-B5E0-FEB733F419BA}</a:tableStyleId>
              </a:tblPr>
              <a:tblGrid>
                <a:gridCol w="2540000">
                  <a:extLst>
                    <a:ext uri="{9D8B030D-6E8A-4147-A177-3AD203B41FA5}">
                      <a16:colId xmlns:a16="http://schemas.microsoft.com/office/drawing/2014/main" val="20000"/>
                    </a:ext>
                  </a:extLst>
                </a:gridCol>
                <a:gridCol w="2540000">
                  <a:extLst>
                    <a:ext uri="{9D8B030D-6E8A-4147-A177-3AD203B41FA5}">
                      <a16:colId xmlns:a16="http://schemas.microsoft.com/office/drawing/2014/main" val="20001"/>
                    </a:ext>
                  </a:extLst>
                </a:gridCol>
                <a:gridCol w="2540000">
                  <a:extLst>
                    <a:ext uri="{9D8B030D-6E8A-4147-A177-3AD203B41FA5}">
                      <a16:colId xmlns:a16="http://schemas.microsoft.com/office/drawing/2014/main" val="20002"/>
                    </a:ext>
                  </a:extLst>
                </a:gridCol>
              </a:tblGrid>
              <a:tr h="584200">
                <a:tc>
                  <a:txBody>
                    <a:bodyPr/>
                    <a:lstStyle/>
                    <a:p>
                      <a:pPr algn="ctr"/>
                      <a:endParaRPr lang="en-US" dirty="0"/>
                    </a:p>
                  </a:txBody>
                  <a:tcPr/>
                </a:tc>
                <a:tc>
                  <a:txBody>
                    <a:bodyPr/>
                    <a:lstStyle/>
                    <a:p>
                      <a:pPr algn="ctr"/>
                      <a:r>
                        <a:rPr lang="en-US" dirty="0"/>
                        <a:t>Min-cut</a:t>
                      </a:r>
                    </a:p>
                  </a:txBody>
                  <a:tcPr anchor="ctr"/>
                </a:tc>
                <a:tc>
                  <a:txBody>
                    <a:bodyPr/>
                    <a:lstStyle/>
                    <a:p>
                      <a:pPr algn="ctr"/>
                      <a:r>
                        <a:rPr lang="en-US" dirty="0"/>
                        <a:t>N-cut</a:t>
                      </a:r>
                    </a:p>
                  </a:txBody>
                  <a:tcPr anchor="ctr"/>
                </a:tc>
                <a:extLst>
                  <a:ext uri="{0D108BD9-81ED-4DB2-BD59-A6C34878D82A}">
                    <a16:rowId xmlns:a16="http://schemas.microsoft.com/office/drawing/2014/main" val="10000"/>
                  </a:ext>
                </a:extLst>
              </a:tr>
              <a:tr h="584200">
                <a:tc>
                  <a:txBody>
                    <a:bodyPr/>
                    <a:lstStyle/>
                    <a:p>
                      <a:pPr algn="ctr"/>
                      <a:r>
                        <a:rPr lang="en-US" dirty="0"/>
                        <a:t>Minimize</a:t>
                      </a:r>
                      <a:r>
                        <a:rPr lang="en-US" baseline="0" dirty="0"/>
                        <a:t>: between group connections</a:t>
                      </a:r>
                      <a:endParaRPr lang="en-US" dirty="0"/>
                    </a:p>
                  </a:txBody>
                  <a:tcPr>
                    <a:noFill/>
                  </a:tcPr>
                </a:tc>
                <a:tc>
                  <a:txBody>
                    <a:bodyPr/>
                    <a:lstStyle/>
                    <a:p>
                      <a:pPr marL="285750" indent="-285750" algn="ctr">
                        <a:buFont typeface="Wingdings" pitchFamily="2" charset="2"/>
                        <a:buChar char="ü"/>
                      </a:pPr>
                      <a:r>
                        <a:rPr lang="en-US" sz="3600" baseline="0" dirty="0"/>
                        <a:t> </a:t>
                      </a:r>
                      <a:endParaRPr lang="en-US" sz="3600" dirty="0"/>
                    </a:p>
                  </a:txBody>
                  <a:tcPr anchor="ctr">
                    <a:noFill/>
                  </a:tcPr>
                </a:tc>
                <a:tc>
                  <a:txBody>
                    <a:bodyPr/>
                    <a:lstStyle/>
                    <a:p>
                      <a:pPr marL="285750" indent="-285750" algn="ctr">
                        <a:buFont typeface="Wingdings" pitchFamily="2" charset="2"/>
                        <a:buChar char="ü"/>
                      </a:pPr>
                      <a:r>
                        <a:rPr lang="en-US" sz="3600" dirty="0"/>
                        <a:t> </a:t>
                      </a:r>
                    </a:p>
                  </a:txBody>
                  <a:tcPr anchor="ctr">
                    <a:noFill/>
                  </a:tcPr>
                </a:tc>
                <a:extLst>
                  <a:ext uri="{0D108BD9-81ED-4DB2-BD59-A6C34878D82A}">
                    <a16:rowId xmlns:a16="http://schemas.microsoft.com/office/drawing/2014/main" val="10001"/>
                  </a:ext>
                </a:extLst>
              </a:tr>
              <a:tr h="584200">
                <a:tc>
                  <a:txBody>
                    <a:bodyPr/>
                    <a:lstStyle/>
                    <a:p>
                      <a:pPr algn="ctr"/>
                      <a:r>
                        <a:rPr lang="en-US" dirty="0"/>
                        <a:t>Maximize</a:t>
                      </a:r>
                      <a:r>
                        <a:rPr lang="en-US" baseline="0" dirty="0"/>
                        <a:t> : within-group connections</a:t>
                      </a:r>
                      <a:endParaRPr lang="en-US" dirty="0"/>
                    </a:p>
                  </a:txBody>
                  <a:tcPr/>
                </a:tc>
                <a:tc>
                  <a:txBody>
                    <a:bodyPr/>
                    <a:lstStyle/>
                    <a:p>
                      <a:pPr marL="0" indent="0" algn="ctr">
                        <a:buFont typeface="Wingdings" pitchFamily="2" charset="2"/>
                        <a:buNone/>
                      </a:pPr>
                      <a:r>
                        <a:rPr lang="en-US" sz="2400" dirty="0"/>
                        <a:t>X</a:t>
                      </a:r>
                      <a:r>
                        <a:rPr lang="en-US" sz="3600" dirty="0"/>
                        <a:t> </a:t>
                      </a:r>
                    </a:p>
                  </a:txBody>
                  <a:tcPr anchor="ctr"/>
                </a:tc>
                <a:tc>
                  <a:txBody>
                    <a:bodyPr/>
                    <a:lstStyle/>
                    <a:p>
                      <a:pPr marL="285750" indent="-285750" algn="ctr">
                        <a:buFont typeface="Wingdings" pitchFamily="2" charset="2"/>
                        <a:buChar char="ü"/>
                      </a:pPr>
                      <a:r>
                        <a:rPr lang="en-US" sz="3600" dirty="0"/>
                        <a:t> </a:t>
                      </a:r>
                    </a:p>
                  </a:txBody>
                  <a:tcPr anchor="ct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16</a:t>
            </a:fld>
            <a:endParaRPr lang="en-US"/>
          </a:p>
        </p:txBody>
      </p:sp>
    </p:spTree>
    <p:extLst>
      <p:ext uri="{BB962C8B-B14F-4D97-AF65-F5344CB8AC3E}">
        <p14:creationId xmlns:p14="http://schemas.microsoft.com/office/powerpoint/2010/main" val="108968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expression : Cut (A,B)</a:t>
            </a:r>
          </a:p>
        </p:txBody>
      </p:sp>
      <p:sp>
        <p:nvSpPr>
          <p:cNvPr id="3" name="Content Placeholder 2"/>
          <p:cNvSpPr>
            <a:spLocks noGrp="1"/>
          </p:cNvSpPr>
          <p:nvPr>
            <p:ph sz="quarter" idx="1"/>
          </p:nvPr>
        </p:nvSpPr>
        <p:spPr/>
        <p:txBody>
          <a:bodyPr/>
          <a:lstStyle/>
          <a:p>
            <a:r>
              <a:rPr lang="en-US" dirty="0"/>
              <a:t>For considering between-group  </a:t>
            </a:r>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2491" y="2286000"/>
            <a:ext cx="7579178" cy="1616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191000"/>
            <a:ext cx="8242674" cy="207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17</a:t>
            </a:fld>
            <a:endParaRPr lang="en-US"/>
          </a:p>
        </p:txBody>
      </p:sp>
    </p:spTree>
    <p:extLst>
      <p:ext uri="{BB962C8B-B14F-4D97-AF65-F5344CB8AC3E}">
        <p14:creationId xmlns:p14="http://schemas.microsoft.com/office/powerpoint/2010/main" val="384829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expression : Vol (A)</a:t>
            </a:r>
          </a:p>
        </p:txBody>
      </p:sp>
      <p:sp>
        <p:nvSpPr>
          <p:cNvPr id="3" name="Content Placeholder 2"/>
          <p:cNvSpPr>
            <a:spLocks noGrp="1"/>
          </p:cNvSpPr>
          <p:nvPr>
            <p:ph sz="quarter" idx="1"/>
          </p:nvPr>
        </p:nvSpPr>
        <p:spPr/>
        <p:txBody>
          <a:bodyPr/>
          <a:lstStyle/>
          <a:p>
            <a:r>
              <a:rPr lang="en-US" dirty="0"/>
              <a:t>For considering within-group</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4191000"/>
            <a:ext cx="8242674" cy="207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166" y="2286000"/>
            <a:ext cx="7999834"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852658" y="3962400"/>
            <a:ext cx="1842171" cy="523220"/>
          </a:xfrm>
          <a:prstGeom prst="rect">
            <a:avLst/>
          </a:prstGeom>
          <a:noFill/>
        </p:spPr>
        <p:txBody>
          <a:bodyPr wrap="none" rtlCol="0">
            <a:spAutoFit/>
          </a:bodyPr>
          <a:lstStyle/>
          <a:p>
            <a:r>
              <a:rPr lang="en-US" sz="2800" b="1" i="1" dirty="0" err="1">
                <a:latin typeface="Adobe Song Std L" pitchFamily="18" charset="-128"/>
                <a:ea typeface="Adobe Song Std L" pitchFamily="18" charset="-128"/>
              </a:rPr>
              <a:t>vol</a:t>
            </a:r>
            <a:r>
              <a:rPr lang="en-US" sz="2800" b="1" i="1" dirty="0">
                <a:latin typeface="Adobe Song Std L" pitchFamily="18" charset="-128"/>
                <a:ea typeface="Adobe Song Std L" pitchFamily="18" charset="-128"/>
              </a:rPr>
              <a:t> (A) = 5</a:t>
            </a:r>
          </a:p>
        </p:txBody>
      </p:sp>
      <p:sp>
        <p:nvSpPr>
          <p:cNvPr id="8" name="TextBox 7"/>
          <p:cNvSpPr txBox="1"/>
          <p:nvPr/>
        </p:nvSpPr>
        <p:spPr>
          <a:xfrm>
            <a:off x="6862274" y="4407932"/>
            <a:ext cx="1797287" cy="523220"/>
          </a:xfrm>
          <a:prstGeom prst="rect">
            <a:avLst/>
          </a:prstGeom>
          <a:noFill/>
        </p:spPr>
        <p:txBody>
          <a:bodyPr wrap="none" rtlCol="0">
            <a:spAutoFit/>
          </a:bodyPr>
          <a:lstStyle/>
          <a:p>
            <a:r>
              <a:rPr lang="en-US" sz="2800" b="1" i="1" dirty="0" err="1">
                <a:latin typeface="Adobe Song Std L" pitchFamily="18" charset="-128"/>
                <a:ea typeface="Adobe Song Std L" pitchFamily="18" charset="-128"/>
              </a:rPr>
              <a:t>vol</a:t>
            </a:r>
            <a:r>
              <a:rPr lang="en-US" sz="2800" b="1" i="1" dirty="0">
                <a:latin typeface="Adobe Song Std L" pitchFamily="18" charset="-128"/>
                <a:ea typeface="Adobe Song Std L" pitchFamily="18" charset="-128"/>
              </a:rPr>
              <a:t> (B) = 5</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18</a:t>
            </a:fld>
            <a:endParaRPr lang="en-US"/>
          </a:p>
        </p:txBody>
      </p:sp>
    </p:spTree>
    <p:extLst>
      <p:ext uri="{BB962C8B-B14F-4D97-AF65-F5344CB8AC3E}">
        <p14:creationId xmlns:p14="http://schemas.microsoft.com/office/powerpoint/2010/main" val="216376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Criterion : Min-cut</a:t>
            </a:r>
            <a:endParaRPr lang="en-US" dirty="0"/>
          </a:p>
        </p:txBody>
      </p:sp>
      <p:sp>
        <p:nvSpPr>
          <p:cNvPr id="3" name="Content Placeholder 2"/>
          <p:cNvSpPr>
            <a:spLocks noGrp="1"/>
          </p:cNvSpPr>
          <p:nvPr>
            <p:ph sz="quarter" idx="1"/>
          </p:nvPr>
        </p:nvSpPr>
        <p:spPr/>
        <p:txBody>
          <a:bodyPr/>
          <a:lstStyle/>
          <a:p>
            <a:r>
              <a:rPr lang="en-US" dirty="0"/>
              <a:t>Minimize the number of between-group connections</a:t>
            </a:r>
          </a:p>
          <a:p>
            <a:pPr lvl="1"/>
            <a:r>
              <a:rPr lang="en-US" b="1" dirty="0" err="1"/>
              <a:t>min</a:t>
            </a:r>
            <a:r>
              <a:rPr lang="en-US" sz="1200" b="1" dirty="0" err="1"/>
              <a:t>A,B</a:t>
            </a:r>
            <a:r>
              <a:rPr lang="en-US" b="1" dirty="0"/>
              <a:t> </a:t>
            </a:r>
            <a:r>
              <a:rPr lang="en-US" b="1" i="1" dirty="0"/>
              <a:t>cut(A,B)</a:t>
            </a:r>
          </a:p>
          <a:p>
            <a:pPr marL="457200" lvl="1" indent="0">
              <a:buNone/>
            </a:pPr>
            <a:endParaRPr lang="en-US" dirty="0"/>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59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76400" y="3124200"/>
            <a:ext cx="57435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143000" y="3333750"/>
            <a:ext cx="4495800" cy="2362200"/>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38800" y="3457575"/>
            <a:ext cx="1066800" cy="1057275"/>
          </a:xfrm>
          <a:prstGeom prst="ellipse">
            <a:avLst/>
          </a:prstGeom>
          <a:solidFill>
            <a:srgbClr val="FF0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7400" y="5010150"/>
            <a:ext cx="3170676" cy="369332"/>
          </a:xfrm>
          <a:prstGeom prst="rect">
            <a:avLst/>
          </a:prstGeom>
        </p:spPr>
        <p:txBody>
          <a:bodyPr wrap="none">
            <a:spAutoFit/>
          </a:bodyPr>
          <a:lstStyle/>
          <a:p>
            <a:r>
              <a:rPr lang="en-US" b="1" i="1" dirty="0"/>
              <a:t>Cut(A,B) = 1 -&gt; Minimum value</a:t>
            </a:r>
            <a:endParaRPr lang="en-US" dirty="0"/>
          </a:p>
        </p:txBody>
      </p:sp>
      <p:sp>
        <p:nvSpPr>
          <p:cNvPr id="6" name="TextBox 5"/>
          <p:cNvSpPr txBox="1"/>
          <p:nvPr/>
        </p:nvSpPr>
        <p:spPr>
          <a:xfrm>
            <a:off x="1143000" y="3333750"/>
            <a:ext cx="402674" cy="523220"/>
          </a:xfrm>
          <a:prstGeom prst="rect">
            <a:avLst/>
          </a:prstGeom>
          <a:noFill/>
        </p:spPr>
        <p:txBody>
          <a:bodyPr wrap="none" rtlCol="0">
            <a:spAutoFit/>
          </a:bodyPr>
          <a:lstStyle/>
          <a:p>
            <a:r>
              <a:rPr lang="en-US" sz="2800" b="1" dirty="0"/>
              <a:t>A</a:t>
            </a:r>
          </a:p>
        </p:txBody>
      </p:sp>
      <p:sp>
        <p:nvSpPr>
          <p:cNvPr id="11" name="TextBox 10"/>
          <p:cNvSpPr txBox="1"/>
          <p:nvPr/>
        </p:nvSpPr>
        <p:spPr>
          <a:xfrm>
            <a:off x="6838672" y="3878818"/>
            <a:ext cx="386644" cy="523220"/>
          </a:xfrm>
          <a:prstGeom prst="rect">
            <a:avLst/>
          </a:prstGeom>
          <a:noFill/>
        </p:spPr>
        <p:txBody>
          <a:bodyPr wrap="none" rtlCol="0">
            <a:spAutoFit/>
          </a:bodyPr>
          <a:lstStyle/>
          <a:p>
            <a:r>
              <a:rPr lang="en-US" sz="2800" b="1" dirty="0"/>
              <a:t>B</a:t>
            </a:r>
          </a:p>
        </p:txBody>
      </p:sp>
      <p:sp>
        <p:nvSpPr>
          <p:cNvPr id="7" name="Slide Number Placeholder 6"/>
          <p:cNvSpPr>
            <a:spLocks noGrp="1"/>
          </p:cNvSpPr>
          <p:nvPr>
            <p:ph type="sldNum" sz="quarter" idx="12"/>
          </p:nvPr>
        </p:nvSpPr>
        <p:spPr/>
        <p:txBody>
          <a:bodyPr>
            <a:normAutofit fontScale="85000" lnSpcReduction="20000"/>
          </a:bodyPr>
          <a:lstStyle/>
          <a:p>
            <a:fld id="{1F203002-0E03-48B4-B081-56C7F65715CF}" type="slidenum">
              <a:rPr lang="en-US" smtClean="0"/>
              <a:t>19</a:t>
            </a:fld>
            <a:endParaRPr lang="en-US"/>
          </a:p>
        </p:txBody>
      </p:sp>
    </p:spTree>
    <p:extLst>
      <p:ext uri="{BB962C8B-B14F-4D97-AF65-F5344CB8AC3E}">
        <p14:creationId xmlns:p14="http://schemas.microsoft.com/office/powerpoint/2010/main" val="1907249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Overview</a:t>
            </a:r>
          </a:p>
        </p:txBody>
      </p:sp>
      <p:sp>
        <p:nvSpPr>
          <p:cNvPr id="3" name="Content Placeholder 2"/>
          <p:cNvSpPr>
            <a:spLocks noGrp="1"/>
          </p:cNvSpPr>
          <p:nvPr>
            <p:ph sz="quarter" idx="1"/>
          </p:nvPr>
        </p:nvSpPr>
        <p:spPr>
          <a:xfrm>
            <a:off x="477181" y="1600200"/>
            <a:ext cx="8288867" cy="4495800"/>
          </a:xfrm>
        </p:spPr>
        <p:txBody>
          <a:bodyPr/>
          <a:lstStyle/>
          <a:p>
            <a:r>
              <a:rPr lang="en-US" sz="2400" dirty="0"/>
              <a:t>Introduction &amp; Motivation</a:t>
            </a:r>
          </a:p>
          <a:p>
            <a:r>
              <a:rPr lang="en-US" sz="2400" dirty="0"/>
              <a:t>Graph cut criterion </a:t>
            </a:r>
          </a:p>
          <a:p>
            <a:pPr lvl="1"/>
            <a:r>
              <a:rPr lang="en-US" sz="2400" dirty="0"/>
              <a:t>Min-cut</a:t>
            </a:r>
          </a:p>
          <a:p>
            <a:pPr lvl="1"/>
            <a:r>
              <a:rPr lang="en-US" sz="2400" dirty="0"/>
              <a:t>Normalized-cut</a:t>
            </a:r>
          </a:p>
          <a:p>
            <a:r>
              <a:rPr lang="en-US" sz="2400" dirty="0"/>
              <a:t>Non-overlapping community detection</a:t>
            </a:r>
          </a:p>
          <a:p>
            <a:pPr lvl="1"/>
            <a:r>
              <a:rPr lang="en-US" sz="2400" dirty="0"/>
              <a:t>Spectral clustering</a:t>
            </a:r>
          </a:p>
        </p:txBody>
      </p:sp>
      <p:sp>
        <p:nvSpPr>
          <p:cNvPr id="4" name="Slide Number Placeholder 3"/>
          <p:cNvSpPr>
            <a:spLocks noGrp="1"/>
          </p:cNvSpPr>
          <p:nvPr>
            <p:ph type="sldNum" sz="quarter" idx="12"/>
          </p:nvPr>
        </p:nvSpPr>
        <p:spPr/>
        <p:txBody>
          <a:bodyPr>
            <a:normAutofit fontScale="85000" lnSpcReduction="20000"/>
          </a:bodyPr>
          <a:lstStyle/>
          <a:p>
            <a:r>
              <a:rPr lang="en-US" altLang="zh-CN" dirty="0"/>
              <a:t>2</a:t>
            </a:r>
          </a:p>
        </p:txBody>
      </p:sp>
    </p:spTree>
    <p:extLst>
      <p:ext uri="{BB962C8B-B14F-4D97-AF65-F5344CB8AC3E}">
        <p14:creationId xmlns:p14="http://schemas.microsoft.com/office/powerpoint/2010/main" val="2463594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Criterion : Min-cut</a:t>
            </a:r>
            <a:endParaRPr lang="en-US" dirty="0"/>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76400" y="1524000"/>
            <a:ext cx="57435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219200" y="1752600"/>
            <a:ext cx="4495800" cy="2133600"/>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38800" y="1800225"/>
            <a:ext cx="1066800" cy="1057275"/>
          </a:xfrm>
          <a:prstGeom prst="ellipse">
            <a:avLst/>
          </a:prstGeom>
          <a:solidFill>
            <a:srgbClr val="FF0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7400" y="3352800"/>
            <a:ext cx="1320811" cy="369332"/>
          </a:xfrm>
          <a:prstGeom prst="rect">
            <a:avLst/>
          </a:prstGeom>
        </p:spPr>
        <p:txBody>
          <a:bodyPr wrap="none">
            <a:spAutoFit/>
          </a:bodyPr>
          <a:lstStyle/>
          <a:p>
            <a:r>
              <a:rPr lang="en-US" b="1" i="1" dirty="0"/>
              <a:t>Cut(A,B) = 1</a:t>
            </a:r>
            <a:endParaRPr lang="en-US" dirty="0"/>
          </a:p>
        </p:txBody>
      </p:sp>
      <p:sp>
        <p:nvSpPr>
          <p:cNvPr id="6" name="TextBox 5"/>
          <p:cNvSpPr txBox="1"/>
          <p:nvPr/>
        </p:nvSpPr>
        <p:spPr>
          <a:xfrm>
            <a:off x="1143000" y="1676400"/>
            <a:ext cx="402674" cy="523220"/>
          </a:xfrm>
          <a:prstGeom prst="rect">
            <a:avLst/>
          </a:prstGeom>
          <a:noFill/>
        </p:spPr>
        <p:txBody>
          <a:bodyPr wrap="none" rtlCol="0">
            <a:spAutoFit/>
          </a:bodyPr>
          <a:lstStyle/>
          <a:p>
            <a:r>
              <a:rPr lang="en-US" sz="2800" b="1" dirty="0"/>
              <a:t>A</a:t>
            </a:r>
          </a:p>
        </p:txBody>
      </p:sp>
      <p:sp>
        <p:nvSpPr>
          <p:cNvPr id="11" name="TextBox 10"/>
          <p:cNvSpPr txBox="1"/>
          <p:nvPr/>
        </p:nvSpPr>
        <p:spPr>
          <a:xfrm>
            <a:off x="6838672" y="2221468"/>
            <a:ext cx="386644" cy="523220"/>
          </a:xfrm>
          <a:prstGeom prst="rect">
            <a:avLst/>
          </a:prstGeom>
          <a:noFill/>
        </p:spPr>
        <p:txBody>
          <a:bodyPr wrap="none" rtlCol="0">
            <a:spAutoFit/>
          </a:bodyPr>
          <a:lstStyle/>
          <a:p>
            <a:r>
              <a:rPr lang="en-US" sz="2800" b="1" dirty="0"/>
              <a:t>B</a:t>
            </a:r>
          </a:p>
        </p:txBody>
      </p:sp>
      <p:pic>
        <p:nvPicPr>
          <p:cNvPr id="10243"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6108" y="4419600"/>
            <a:ext cx="59150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317269" y="4572000"/>
            <a:ext cx="402674" cy="523220"/>
          </a:xfrm>
          <a:prstGeom prst="rect">
            <a:avLst/>
          </a:prstGeom>
          <a:noFill/>
        </p:spPr>
        <p:txBody>
          <a:bodyPr wrap="none" rtlCol="0">
            <a:spAutoFit/>
          </a:bodyPr>
          <a:lstStyle/>
          <a:p>
            <a:r>
              <a:rPr lang="en-US" sz="2800" b="1" dirty="0"/>
              <a:t>A</a:t>
            </a:r>
          </a:p>
        </p:txBody>
      </p:sp>
      <p:sp>
        <p:nvSpPr>
          <p:cNvPr id="14" name="TextBox 13"/>
          <p:cNvSpPr txBox="1"/>
          <p:nvPr/>
        </p:nvSpPr>
        <p:spPr>
          <a:xfrm>
            <a:off x="6279877" y="5095220"/>
            <a:ext cx="386644" cy="523220"/>
          </a:xfrm>
          <a:prstGeom prst="rect">
            <a:avLst/>
          </a:prstGeom>
          <a:noFill/>
        </p:spPr>
        <p:txBody>
          <a:bodyPr wrap="none" rtlCol="0">
            <a:spAutoFit/>
          </a:bodyPr>
          <a:lstStyle/>
          <a:p>
            <a:r>
              <a:rPr lang="en-US" sz="2800" b="1" dirty="0"/>
              <a:t>B</a:t>
            </a:r>
          </a:p>
        </p:txBody>
      </p:sp>
      <p:sp>
        <p:nvSpPr>
          <p:cNvPr id="15" name="Oval 14"/>
          <p:cNvSpPr/>
          <p:nvPr/>
        </p:nvSpPr>
        <p:spPr>
          <a:xfrm>
            <a:off x="1578330" y="4724400"/>
            <a:ext cx="2231669" cy="2051302"/>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14800" y="4800600"/>
            <a:ext cx="2065941" cy="1670302"/>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22129" y="4539734"/>
            <a:ext cx="2982227" cy="923330"/>
          </a:xfrm>
          <a:prstGeom prst="rect">
            <a:avLst/>
          </a:prstGeom>
          <a:noFill/>
        </p:spPr>
        <p:txBody>
          <a:bodyPr wrap="none" rtlCol="0">
            <a:spAutoFit/>
          </a:bodyPr>
          <a:lstStyle/>
          <a:p>
            <a:r>
              <a:rPr lang="en-US" b="1" dirty="0"/>
              <a:t>But, it looks more balanced…</a:t>
            </a:r>
          </a:p>
          <a:p>
            <a:r>
              <a:rPr lang="en-US" b="1" dirty="0"/>
              <a:t>	</a:t>
            </a:r>
            <a:r>
              <a:rPr lang="en-US" sz="3600" b="1" dirty="0">
                <a:solidFill>
                  <a:srgbClr val="FF0000"/>
                </a:solidFill>
              </a:rPr>
              <a:t>How?</a:t>
            </a:r>
            <a:endParaRPr lang="en-US" b="1" dirty="0">
              <a:solidFill>
                <a:srgbClr val="FF0000"/>
              </a:solidFill>
            </a:endParaRPr>
          </a:p>
        </p:txBody>
      </p:sp>
      <p:sp>
        <p:nvSpPr>
          <p:cNvPr id="9" name="Down Arrow 8"/>
          <p:cNvSpPr/>
          <p:nvPr/>
        </p:nvSpPr>
        <p:spPr>
          <a:xfrm>
            <a:off x="5147770" y="3722132"/>
            <a:ext cx="491030" cy="46886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normAutofit fontScale="85000" lnSpcReduction="20000"/>
          </a:bodyPr>
          <a:lstStyle/>
          <a:p>
            <a:fld id="{1F203002-0E03-48B4-B081-56C7F65715CF}" type="slidenum">
              <a:rPr lang="en-US" smtClean="0"/>
              <a:t>20</a:t>
            </a:fld>
            <a:endParaRPr lang="en-US"/>
          </a:p>
        </p:txBody>
      </p:sp>
    </p:spTree>
    <p:extLst>
      <p:ext uri="{BB962C8B-B14F-4D97-AF65-F5344CB8AC3E}">
        <p14:creationId xmlns:p14="http://schemas.microsoft.com/office/powerpoint/2010/main" val="1559977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Criterion : N-cut</a:t>
            </a:r>
            <a:endParaRPr lang="en-US" dirty="0"/>
          </a:p>
        </p:txBody>
      </p:sp>
      <p:sp>
        <p:nvSpPr>
          <p:cNvPr id="3" name="Content Placeholder 2"/>
          <p:cNvSpPr>
            <a:spLocks noGrp="1"/>
          </p:cNvSpPr>
          <p:nvPr>
            <p:ph sz="quarter" idx="1"/>
          </p:nvPr>
        </p:nvSpPr>
        <p:spPr/>
        <p:txBody>
          <a:bodyPr/>
          <a:lstStyle/>
          <a:p>
            <a:r>
              <a:rPr lang="en-US" dirty="0"/>
              <a:t>Minimize the number of between-group connections</a:t>
            </a:r>
          </a:p>
          <a:p>
            <a:r>
              <a:rPr lang="en-US" dirty="0">
                <a:solidFill>
                  <a:schemeClr val="accent2"/>
                </a:solidFill>
              </a:rPr>
              <a:t>Maximize the number of within-group connections</a:t>
            </a:r>
            <a:endParaRPr lang="en-US" b="1" dirty="0"/>
          </a:p>
          <a:p>
            <a:pPr marL="366713" lvl="1" indent="0">
              <a:buNone/>
            </a:pPr>
            <a:r>
              <a:rPr lang="en-US" dirty="0"/>
              <a:t>If we define </a:t>
            </a:r>
            <a:r>
              <a:rPr lang="en-US" dirty="0" err="1"/>
              <a:t>ncut</a:t>
            </a:r>
            <a:r>
              <a:rPr lang="en-US" dirty="0"/>
              <a:t>(A,B) as below,  </a:t>
            </a:r>
          </a:p>
          <a:p>
            <a:pPr marL="366713" lvl="1" indent="0">
              <a:buNone/>
            </a:pPr>
            <a:endParaRPr lang="en-US" dirty="0"/>
          </a:p>
          <a:p>
            <a:pPr marL="366713" lvl="1" indent="0">
              <a:buNone/>
            </a:pPr>
            <a:endParaRPr lang="en-US" dirty="0"/>
          </a:p>
          <a:p>
            <a:pPr marL="366713" lvl="1" indent="0">
              <a:buNone/>
            </a:pPr>
            <a:endParaRPr lang="en-US" dirty="0"/>
          </a:p>
          <a:p>
            <a:pPr marL="366713" lvl="1" indent="0">
              <a:buNone/>
            </a:pPr>
            <a:r>
              <a:rPr lang="en-US" dirty="0"/>
              <a:t>-&gt; The minimum value of </a:t>
            </a:r>
            <a:r>
              <a:rPr lang="en-US" dirty="0" err="1"/>
              <a:t>ncut</a:t>
            </a:r>
            <a:r>
              <a:rPr lang="en-US" dirty="0"/>
              <a:t>(A,B) will produce more balanced partitions because it consider both principles</a:t>
            </a:r>
          </a:p>
          <a:p>
            <a:pPr marL="457200" lvl="1" indent="0">
              <a:buNone/>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752850"/>
            <a:ext cx="5731193"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21</a:t>
            </a:fld>
            <a:endParaRPr lang="en-US"/>
          </a:p>
        </p:txBody>
      </p:sp>
    </p:spTree>
    <p:extLst>
      <p:ext uri="{BB962C8B-B14F-4D97-AF65-F5344CB8AC3E}">
        <p14:creationId xmlns:p14="http://schemas.microsoft.com/office/powerpoint/2010/main" val="115031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pic>
        <p:nvPicPr>
          <p:cNvPr id="9218" name="Picture 2"/>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76400" y="1543050"/>
            <a:ext cx="5743575"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219200" y="1752600"/>
            <a:ext cx="4495800" cy="2133600"/>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38800" y="1800225"/>
            <a:ext cx="1066800" cy="1057275"/>
          </a:xfrm>
          <a:prstGeom prst="ellipse">
            <a:avLst/>
          </a:prstGeom>
          <a:solidFill>
            <a:srgbClr val="FF0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Rectangle 4"/>
              <p:cNvSpPr/>
              <p:nvPr/>
            </p:nvSpPr>
            <p:spPr>
              <a:xfrm>
                <a:off x="5867400" y="3352800"/>
                <a:ext cx="2792367" cy="769441"/>
              </a:xfrm>
              <a:prstGeom prst="rect">
                <a:avLst/>
              </a:prstGeom>
            </p:spPr>
            <p:txBody>
              <a:bodyPr wrap="none">
                <a:spAutoFit/>
              </a:bodyPr>
              <a:lstStyle/>
              <a:p>
                <a:r>
                  <a:rPr lang="en-US" b="1" i="1" dirty="0"/>
                  <a:t>Cut(A,B) = 1   </a:t>
                </a:r>
              </a:p>
              <a:p>
                <a:r>
                  <a:rPr lang="en-US" b="1" i="1" dirty="0" err="1"/>
                  <a:t>ncut</a:t>
                </a:r>
                <a:r>
                  <a:rPr lang="en-US" b="1" i="1" dirty="0"/>
                  <a:t>(A,B) =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𝟐𝟔</m:t>
                        </m:r>
                      </m:den>
                    </m:f>
                    <m:r>
                      <a:rPr lang="en-US" b="1" i="1" smtClean="0">
                        <a:latin typeface="Cambria Math"/>
                      </a:rPr>
                      <m:t>+ </m:t>
                    </m:r>
                    <m:f>
                      <m:fPr>
                        <m:ctrlPr>
                          <a:rPr lang="en-US" b="1" i="1" smtClean="0">
                            <a:latin typeface="Cambria Math" panose="02040503050406030204" pitchFamily="18" charset="0"/>
                          </a:rPr>
                        </m:ctrlPr>
                      </m:fPr>
                      <m:num>
                        <m:r>
                          <a:rPr lang="en-US" b="1" i="1" smtClean="0">
                            <a:latin typeface="Cambria Math"/>
                          </a:rPr>
                          <m:t>𝟏</m:t>
                        </m:r>
                      </m:num>
                      <m:den>
                        <m:r>
                          <a:rPr lang="en-US" b="1" i="1" smtClean="0">
                            <a:latin typeface="Cambria Math"/>
                          </a:rPr>
                          <m:t>𝟏</m:t>
                        </m:r>
                      </m:den>
                    </m:f>
                  </m:oMath>
                </a14:m>
                <a:r>
                  <a:rPr lang="en-US" dirty="0"/>
                  <a:t> = 1.038..</a:t>
                </a:r>
              </a:p>
            </p:txBody>
          </p:sp>
        </mc:Choice>
        <mc:Fallback xmlns="">
          <p:sp>
            <p:nvSpPr>
              <p:cNvPr id="5" name="Rectangle 4"/>
              <p:cNvSpPr>
                <a:spLocks noRot="1" noChangeAspect="1" noMove="1" noResize="1" noEditPoints="1" noAdjustHandles="1" noChangeArrowheads="1" noChangeShapeType="1" noTextEdit="1"/>
              </p:cNvSpPr>
              <p:nvPr/>
            </p:nvSpPr>
            <p:spPr>
              <a:xfrm>
                <a:off x="5867400" y="3352800"/>
                <a:ext cx="2792367" cy="769441"/>
              </a:xfrm>
              <a:prstGeom prst="rect">
                <a:avLst/>
              </a:prstGeom>
              <a:blipFill rotWithShape="1">
                <a:blip r:embed="rId5"/>
                <a:stretch>
                  <a:fillRect l="-1965" t="-3968" r="-1092" b="-4762"/>
                </a:stretch>
              </a:blipFill>
            </p:spPr>
            <p:txBody>
              <a:bodyPr/>
              <a:lstStyle/>
              <a:p>
                <a:r>
                  <a:rPr lang="en-US">
                    <a:noFill/>
                  </a:rPr>
                  <a:t> </a:t>
                </a:r>
              </a:p>
            </p:txBody>
          </p:sp>
        </mc:Fallback>
      </mc:AlternateContent>
      <p:sp>
        <p:nvSpPr>
          <p:cNvPr id="6" name="TextBox 5"/>
          <p:cNvSpPr txBox="1"/>
          <p:nvPr/>
        </p:nvSpPr>
        <p:spPr>
          <a:xfrm>
            <a:off x="1143000" y="1676400"/>
            <a:ext cx="402674" cy="523220"/>
          </a:xfrm>
          <a:prstGeom prst="rect">
            <a:avLst/>
          </a:prstGeom>
          <a:noFill/>
        </p:spPr>
        <p:txBody>
          <a:bodyPr wrap="none" rtlCol="0">
            <a:spAutoFit/>
          </a:bodyPr>
          <a:lstStyle/>
          <a:p>
            <a:r>
              <a:rPr lang="en-US" sz="2800" b="1" dirty="0"/>
              <a:t>A</a:t>
            </a:r>
          </a:p>
        </p:txBody>
      </p:sp>
      <p:sp>
        <p:nvSpPr>
          <p:cNvPr id="11" name="TextBox 10"/>
          <p:cNvSpPr txBox="1"/>
          <p:nvPr/>
        </p:nvSpPr>
        <p:spPr>
          <a:xfrm>
            <a:off x="6838672" y="2221468"/>
            <a:ext cx="386644" cy="523220"/>
          </a:xfrm>
          <a:prstGeom prst="rect">
            <a:avLst/>
          </a:prstGeom>
          <a:noFill/>
        </p:spPr>
        <p:txBody>
          <a:bodyPr wrap="none" rtlCol="0">
            <a:spAutoFit/>
          </a:bodyPr>
          <a:lstStyle/>
          <a:p>
            <a:r>
              <a:rPr lang="en-US" sz="2800" b="1" dirty="0"/>
              <a:t>B</a:t>
            </a:r>
          </a:p>
        </p:txBody>
      </p:sp>
      <p:pic>
        <p:nvPicPr>
          <p:cNvPr id="10243" name="Picture 3"/>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1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366108" y="4419600"/>
            <a:ext cx="59150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317269" y="4572000"/>
            <a:ext cx="402674" cy="523220"/>
          </a:xfrm>
          <a:prstGeom prst="rect">
            <a:avLst/>
          </a:prstGeom>
          <a:noFill/>
        </p:spPr>
        <p:txBody>
          <a:bodyPr wrap="none" rtlCol="0">
            <a:spAutoFit/>
          </a:bodyPr>
          <a:lstStyle/>
          <a:p>
            <a:r>
              <a:rPr lang="en-US" sz="2800" b="1" dirty="0"/>
              <a:t>A</a:t>
            </a:r>
          </a:p>
        </p:txBody>
      </p:sp>
      <p:sp>
        <p:nvSpPr>
          <p:cNvPr id="14" name="TextBox 13"/>
          <p:cNvSpPr txBox="1"/>
          <p:nvPr/>
        </p:nvSpPr>
        <p:spPr>
          <a:xfrm>
            <a:off x="6279877" y="5095220"/>
            <a:ext cx="386644" cy="523220"/>
          </a:xfrm>
          <a:prstGeom prst="rect">
            <a:avLst/>
          </a:prstGeom>
          <a:noFill/>
        </p:spPr>
        <p:txBody>
          <a:bodyPr wrap="none" rtlCol="0">
            <a:spAutoFit/>
          </a:bodyPr>
          <a:lstStyle/>
          <a:p>
            <a:r>
              <a:rPr lang="en-US" sz="2800" b="1" dirty="0"/>
              <a:t>B</a:t>
            </a:r>
          </a:p>
        </p:txBody>
      </p:sp>
      <p:sp>
        <p:nvSpPr>
          <p:cNvPr id="15" name="Oval 14"/>
          <p:cNvSpPr/>
          <p:nvPr/>
        </p:nvSpPr>
        <p:spPr>
          <a:xfrm>
            <a:off x="1578330" y="4724400"/>
            <a:ext cx="2231669" cy="2051302"/>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14800" y="4800600"/>
            <a:ext cx="2065941" cy="1670302"/>
          </a:xfrm>
          <a:prstGeom prst="ellipse">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p:cNvSpPr/>
              <p:nvPr/>
            </p:nvSpPr>
            <p:spPr>
              <a:xfrm>
                <a:off x="6279877" y="5750051"/>
                <a:ext cx="2893356" cy="769506"/>
              </a:xfrm>
              <a:prstGeom prst="rect">
                <a:avLst/>
              </a:prstGeom>
            </p:spPr>
            <p:txBody>
              <a:bodyPr wrap="none">
                <a:spAutoFit/>
              </a:bodyPr>
              <a:lstStyle/>
              <a:p>
                <a:r>
                  <a:rPr lang="en-US" b="1" i="1" dirty="0"/>
                  <a:t>Cut(A,B) = 2   </a:t>
                </a:r>
              </a:p>
              <a:p>
                <a:r>
                  <a:rPr lang="en-US" b="1" i="1" dirty="0" err="1"/>
                  <a:t>ncut</a:t>
                </a:r>
                <a:r>
                  <a:rPr lang="en-US" b="1" i="1" dirty="0"/>
                  <a:t>(A,B) =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a:rPr>
                          <m:t>𝟐</m:t>
                        </m:r>
                      </m:num>
                      <m:den>
                        <m:r>
                          <a:rPr lang="en-US" b="1" i="1" smtClean="0">
                            <a:latin typeface="Cambria Math"/>
                          </a:rPr>
                          <m:t>𝟏𝟖</m:t>
                        </m:r>
                      </m:den>
                    </m:f>
                    <m:r>
                      <a:rPr lang="en-US" b="1" i="1" smtClean="0">
                        <a:latin typeface="Cambria Math"/>
                      </a:rPr>
                      <m:t>+ </m:t>
                    </m:r>
                    <m:f>
                      <m:fPr>
                        <m:ctrlPr>
                          <a:rPr lang="en-US" b="1" i="1" smtClean="0">
                            <a:latin typeface="Cambria Math" panose="02040503050406030204" pitchFamily="18" charset="0"/>
                          </a:rPr>
                        </m:ctrlPr>
                      </m:fPr>
                      <m:num>
                        <m:r>
                          <a:rPr lang="en-US" b="1" i="1" smtClean="0">
                            <a:latin typeface="Cambria Math"/>
                          </a:rPr>
                          <m:t>𝟐</m:t>
                        </m:r>
                      </m:num>
                      <m:den>
                        <m:r>
                          <a:rPr lang="en-US" b="1" i="1" smtClean="0">
                            <a:latin typeface="Cambria Math"/>
                          </a:rPr>
                          <m:t>𝟏𝟏</m:t>
                        </m:r>
                      </m:den>
                    </m:f>
                  </m:oMath>
                </a14:m>
                <a:r>
                  <a:rPr lang="en-US" dirty="0"/>
                  <a:t> = 0.292..</a:t>
                </a:r>
              </a:p>
            </p:txBody>
          </p:sp>
        </mc:Choice>
        <mc:Fallback xmlns="">
          <p:sp>
            <p:nvSpPr>
              <p:cNvPr id="17" name="Rectangle 16"/>
              <p:cNvSpPr>
                <a:spLocks noRot="1" noChangeAspect="1" noMove="1" noResize="1" noEditPoints="1" noAdjustHandles="1" noChangeArrowheads="1" noChangeShapeType="1" noTextEdit="1"/>
              </p:cNvSpPr>
              <p:nvPr/>
            </p:nvSpPr>
            <p:spPr>
              <a:xfrm>
                <a:off x="6279877" y="5750051"/>
                <a:ext cx="2893356" cy="769506"/>
              </a:xfrm>
              <a:prstGeom prst="rect">
                <a:avLst/>
              </a:prstGeom>
              <a:blipFill rotWithShape="1">
                <a:blip r:embed="rId8"/>
                <a:stretch>
                  <a:fillRect l="-1684" t="-3968" r="-1263" b="-4762"/>
                </a:stretch>
              </a:blipFill>
            </p:spPr>
            <p:txBody>
              <a:bodyPr/>
              <a:lstStyle/>
              <a:p>
                <a:r>
                  <a:rPr lang="en-US">
                    <a:noFill/>
                  </a:rPr>
                  <a:t> </a:t>
                </a:r>
              </a:p>
            </p:txBody>
          </p:sp>
        </mc:Fallback>
      </mc:AlternateContent>
      <p:sp>
        <p:nvSpPr>
          <p:cNvPr id="3" name="TextBox 2"/>
          <p:cNvSpPr txBox="1"/>
          <p:nvPr/>
        </p:nvSpPr>
        <p:spPr>
          <a:xfrm>
            <a:off x="4372469" y="3962400"/>
            <a:ext cx="428131" cy="369332"/>
          </a:xfrm>
          <a:prstGeom prst="rect">
            <a:avLst/>
          </a:prstGeom>
          <a:noFill/>
        </p:spPr>
        <p:txBody>
          <a:bodyPr wrap="none" rtlCol="0">
            <a:spAutoFit/>
          </a:bodyPr>
          <a:lstStyle/>
          <a:p>
            <a:r>
              <a:rPr lang="en-US" b="1" dirty="0"/>
              <a:t>VS</a:t>
            </a:r>
          </a:p>
        </p:txBody>
      </p:sp>
      <p:sp>
        <p:nvSpPr>
          <p:cNvPr id="7" name="Slide Number Placeholder 6"/>
          <p:cNvSpPr>
            <a:spLocks noGrp="1"/>
          </p:cNvSpPr>
          <p:nvPr>
            <p:ph type="sldNum" sz="quarter" idx="12"/>
          </p:nvPr>
        </p:nvSpPr>
        <p:spPr/>
        <p:txBody>
          <a:bodyPr>
            <a:normAutofit fontScale="85000" lnSpcReduction="20000"/>
          </a:bodyPr>
          <a:lstStyle/>
          <a:p>
            <a:fld id="{1F203002-0E03-48B4-B081-56C7F65715CF}" type="slidenum">
              <a:rPr lang="en-US" smtClean="0"/>
              <a:t>22</a:t>
            </a:fld>
            <a:endParaRPr lang="en-US"/>
          </a:p>
        </p:txBody>
      </p:sp>
    </p:spTree>
    <p:extLst>
      <p:ext uri="{BB962C8B-B14F-4D97-AF65-F5344CB8AC3E}">
        <p14:creationId xmlns:p14="http://schemas.microsoft.com/office/powerpoint/2010/main" val="149066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563688" y="0"/>
            <a:ext cx="7580312" cy="4572000"/>
          </a:xfrm>
        </p:spPr>
        <p:txBody>
          <a:bodyPr/>
          <a:lstStyle/>
          <a:p>
            <a:pPr>
              <a:buFont typeface="Wingdings" charset="0"/>
              <a:buChar char=""/>
              <a:defRPr/>
            </a:pPr>
            <a:endParaRPr kumimoji="0" lang="en-US" altLang="zh-CN" sz="2800" dirty="0">
              <a:ea typeface="宋体" charset="-122"/>
            </a:endParaRPr>
          </a:p>
          <a:p>
            <a:pPr>
              <a:buFont typeface="Wingdings" charset="0"/>
              <a:buChar char=""/>
              <a:defRPr/>
            </a:pPr>
            <a:endParaRPr kumimoji="0" lang="en-US" altLang="zh-CN" sz="2800" dirty="0">
              <a:ea typeface="宋体" charset="-122"/>
            </a:endParaRPr>
          </a:p>
          <a:p>
            <a:pPr>
              <a:buFont typeface="Wingdings" pitchFamily="2" charset="2"/>
              <a:buChar char=""/>
              <a:defRPr/>
            </a:pPr>
            <a:endParaRPr kumimoji="0" lang="en-US" altLang="zh-CN" sz="2800" dirty="0">
              <a:ea typeface="宋体" charset="-122"/>
            </a:endParaRPr>
          </a:p>
          <a:p>
            <a:pPr>
              <a:buFont typeface="Wingdings" pitchFamily="2" charset="2"/>
              <a:buChar char=""/>
              <a:defRPr/>
            </a:pPr>
            <a:r>
              <a:rPr kumimoji="0" lang="en-US" altLang="zh-CN" sz="2800" dirty="0">
                <a:ea typeface="宋体" charset="-122"/>
              </a:rPr>
              <a:t>Spectral Clustering</a:t>
            </a:r>
          </a:p>
          <a:p>
            <a:pPr marL="0" indent="0">
              <a:buNone/>
              <a:defRPr/>
            </a:pPr>
            <a:endParaRPr kumimoji="0" lang="en-US" altLang="zh-CN" sz="2800" dirty="0">
              <a:ea typeface="宋体" charset="-122"/>
            </a:endParaRPr>
          </a:p>
        </p:txBody>
      </p:sp>
      <p:sp>
        <p:nvSpPr>
          <p:cNvPr id="58372" name="Slide Number Placeholder 5"/>
          <p:cNvSpPr>
            <a:spLocks noGrp="1"/>
          </p:cNvSpPr>
          <p:nvPr>
            <p:ph type="sldNum" sz="quarter" idx="1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2800" dirty="0">
                <a:solidFill>
                  <a:srgbClr val="FFFFFF"/>
                </a:solidFill>
                <a:latin typeface="Calibri" charset="0"/>
                <a:ea typeface="宋体" charset="0"/>
              </a:rPr>
              <a:t>3</a:t>
            </a:r>
          </a:p>
        </p:txBody>
      </p:sp>
      <p:sp>
        <p:nvSpPr>
          <p:cNvPr id="8" name="Title 3"/>
          <p:cNvSpPr>
            <a:spLocks noGrp="1"/>
          </p:cNvSpPr>
          <p:nvPr>
            <p:ph type="title"/>
          </p:nvPr>
        </p:nvSpPr>
        <p:spPr>
          <a:xfrm>
            <a:off x="1600200" y="4648200"/>
            <a:ext cx="7696200" cy="685800"/>
          </a:xfrm>
        </p:spPr>
        <p:txBody>
          <a:bodyPr/>
          <a:lstStyle/>
          <a:p>
            <a:pPr>
              <a:defRPr/>
            </a:pPr>
            <a:br>
              <a:rPr lang="en-US" sz="3500" dirty="0">
                <a:solidFill>
                  <a:schemeClr val="bg1"/>
                </a:solidFill>
              </a:rPr>
            </a:br>
            <a:br>
              <a:rPr lang="en-US" sz="3500" dirty="0">
                <a:solidFill>
                  <a:schemeClr val="bg1"/>
                </a:solidFill>
              </a:rPr>
            </a:br>
            <a:r>
              <a:rPr lang="en-US" sz="3500" dirty="0">
                <a:solidFill>
                  <a:schemeClr val="bg1"/>
                </a:solidFill>
              </a:rPr>
              <a:t>Non-overlapping community detection:</a:t>
            </a:r>
            <a:br>
              <a:rPr lang="en-US" sz="3500" dirty="0">
                <a:solidFill>
                  <a:schemeClr val="bg1"/>
                </a:solidFill>
              </a:rPr>
            </a:br>
            <a:br>
              <a:rPr lang="en-US" sz="3500" dirty="0">
                <a:solidFill>
                  <a:schemeClr val="bg1"/>
                </a:solidFill>
              </a:rPr>
            </a:br>
            <a:endParaRPr kumimoji="0" lang="zh-CN" sz="3500" dirty="0">
              <a:solidFill>
                <a:schemeClr val="bg1"/>
              </a:solidFill>
              <a:latin typeface="+mn-lt"/>
              <a:ea typeface="宋体" charset="0"/>
            </a:endParaRPr>
          </a:p>
        </p:txBody>
      </p:sp>
    </p:spTree>
    <p:extLst>
      <p:ext uri="{BB962C8B-B14F-4D97-AF65-F5344CB8AC3E}">
        <p14:creationId xmlns:p14="http://schemas.microsoft.com/office/powerpoint/2010/main" val="397755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648"/>
            <a:ext cx="8229600" cy="987552"/>
          </a:xfrm>
        </p:spPr>
        <p:txBody>
          <a:bodyPr/>
          <a:lstStyle/>
          <a:p>
            <a:r>
              <a:rPr lang="en-US" sz="3200" b="1" dirty="0"/>
              <a:t>Finding Clusters</a:t>
            </a:r>
          </a:p>
        </p:txBody>
      </p:sp>
      <p:sp>
        <p:nvSpPr>
          <p:cNvPr id="3" name="Content Placeholder 2"/>
          <p:cNvSpPr>
            <a:spLocks noGrp="1"/>
          </p:cNvSpPr>
          <p:nvPr>
            <p:ph idx="1"/>
          </p:nvPr>
        </p:nvSpPr>
        <p:spPr/>
        <p:txBody>
          <a:bodyPr>
            <a:normAutofit fontScale="85000" lnSpcReduction="20000"/>
          </a:bodyPr>
          <a:lstStyle/>
          <a:p>
            <a:pPr marL="118872" indent="0">
              <a:buNone/>
            </a:pPr>
            <a:endParaRPr lang="en-US" dirty="0"/>
          </a:p>
          <a:p>
            <a:pPr marL="118872" indent="0">
              <a:buNone/>
            </a:pPr>
            <a:endParaRPr lang="en-US" dirty="0"/>
          </a:p>
          <a:p>
            <a:pPr marL="118872" indent="0">
              <a:buNone/>
            </a:pPr>
            <a:endParaRPr lang="en-US" dirty="0"/>
          </a:p>
          <a:p>
            <a:pPr marL="118872" indent="0">
              <a:buNone/>
            </a:pPr>
            <a:endParaRPr lang="en-US" dirty="0"/>
          </a:p>
          <a:p>
            <a:pPr marL="118872" indent="0">
              <a:buNone/>
            </a:pPr>
            <a:endParaRPr lang="en-US" dirty="0"/>
          </a:p>
          <a:p>
            <a:pPr marL="118872" indent="0">
              <a:buNone/>
            </a:pPr>
            <a:endParaRPr lang="en-US" dirty="0"/>
          </a:p>
          <a:p>
            <a:pPr marL="118872" indent="0">
              <a:buNone/>
            </a:pPr>
            <a:endParaRPr lang="en-US" dirty="0"/>
          </a:p>
          <a:p>
            <a:pPr marL="118872" indent="0">
              <a:buNone/>
            </a:pPr>
            <a:endParaRPr lang="en-US" dirty="0"/>
          </a:p>
          <a:p>
            <a:pPr>
              <a:buFont typeface="Wingdings" panose="05000000000000000000" pitchFamily="2" charset="2"/>
              <a:buChar char="§"/>
            </a:pPr>
            <a:endParaRPr lang="en-US" sz="3000" b="1" dirty="0">
              <a:solidFill>
                <a:srgbClr val="D60093"/>
              </a:solidFill>
            </a:endParaRPr>
          </a:p>
          <a:p>
            <a:pPr>
              <a:buFont typeface="Wingdings" panose="05000000000000000000" pitchFamily="2" charset="2"/>
              <a:buChar char="§"/>
            </a:pPr>
            <a:r>
              <a:rPr lang="en-US" sz="3000" b="1" dirty="0">
                <a:solidFill>
                  <a:srgbClr val="D60093"/>
                </a:solidFill>
              </a:rPr>
              <a:t>How</a:t>
            </a:r>
            <a:r>
              <a:rPr lang="en-US" sz="3000" dirty="0"/>
              <a:t> </a:t>
            </a:r>
            <a:r>
              <a:rPr lang="en-US" sz="3000" b="1" dirty="0">
                <a:solidFill>
                  <a:srgbClr val="D60093"/>
                </a:solidFill>
              </a:rPr>
              <a:t>to identify such structure?</a:t>
            </a:r>
          </a:p>
          <a:p>
            <a:pPr>
              <a:buFont typeface="Wingdings" panose="05000000000000000000" pitchFamily="2" charset="2"/>
              <a:buChar char="§"/>
            </a:pPr>
            <a:r>
              <a:rPr lang="en-US" sz="3000" b="1" dirty="0">
                <a:solidFill>
                  <a:srgbClr val="D60093"/>
                </a:solidFill>
              </a:rPr>
              <a:t>How to spilt the graph into two pieces?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88761"/>
            <a:ext cx="4457700"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060055"/>
            <a:ext cx="29718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16085" y="1600200"/>
            <a:ext cx="1156315" cy="400110"/>
          </a:xfrm>
          <a:prstGeom prst="rect">
            <a:avLst/>
          </a:prstGeom>
          <a:noFill/>
        </p:spPr>
        <p:txBody>
          <a:bodyPr wrap="square" rtlCol="0">
            <a:spAutoFit/>
          </a:bodyPr>
          <a:lstStyle/>
          <a:p>
            <a:pPr algn="ctr"/>
            <a:r>
              <a:rPr lang="en-US" sz="2000" b="1" dirty="0">
                <a:solidFill>
                  <a:srgbClr val="00B050"/>
                </a:solidFill>
              </a:rPr>
              <a:t>Nodes</a:t>
            </a:r>
          </a:p>
        </p:txBody>
      </p:sp>
      <p:sp>
        <p:nvSpPr>
          <p:cNvPr id="8" name="TextBox 7"/>
          <p:cNvSpPr txBox="1"/>
          <p:nvPr/>
        </p:nvSpPr>
        <p:spPr>
          <a:xfrm rot="16200000">
            <a:off x="4879698" y="3301974"/>
            <a:ext cx="1156315" cy="400110"/>
          </a:xfrm>
          <a:prstGeom prst="rect">
            <a:avLst/>
          </a:prstGeom>
          <a:noFill/>
        </p:spPr>
        <p:txBody>
          <a:bodyPr wrap="square" rtlCol="0">
            <a:spAutoFit/>
          </a:bodyPr>
          <a:lstStyle/>
          <a:p>
            <a:pPr algn="ctr"/>
            <a:r>
              <a:rPr lang="en-US" sz="2000" b="1" dirty="0">
                <a:solidFill>
                  <a:srgbClr val="00B050"/>
                </a:solidFill>
              </a:rPr>
              <a:t>Nodes</a:t>
            </a:r>
          </a:p>
        </p:txBody>
      </p:sp>
      <p:sp>
        <p:nvSpPr>
          <p:cNvPr id="9" name="TextBox 8"/>
          <p:cNvSpPr txBox="1"/>
          <p:nvPr/>
        </p:nvSpPr>
        <p:spPr>
          <a:xfrm>
            <a:off x="6289623" y="4887761"/>
            <a:ext cx="2362200" cy="400110"/>
          </a:xfrm>
          <a:prstGeom prst="rect">
            <a:avLst/>
          </a:prstGeom>
          <a:noFill/>
        </p:spPr>
        <p:txBody>
          <a:bodyPr wrap="square" rtlCol="0">
            <a:spAutoFit/>
          </a:bodyPr>
          <a:lstStyle/>
          <a:p>
            <a:pPr algn="ctr"/>
            <a:r>
              <a:rPr lang="en-US" sz="2000" b="1" dirty="0">
                <a:solidFill>
                  <a:srgbClr val="00B050"/>
                </a:solidFill>
              </a:rPr>
              <a:t>Adjacency Matrix</a:t>
            </a:r>
          </a:p>
        </p:txBody>
      </p:sp>
      <p:sp>
        <p:nvSpPr>
          <p:cNvPr id="10" name="TextBox 9"/>
          <p:cNvSpPr txBox="1"/>
          <p:nvPr/>
        </p:nvSpPr>
        <p:spPr>
          <a:xfrm>
            <a:off x="1447800" y="4572000"/>
            <a:ext cx="2362200" cy="400110"/>
          </a:xfrm>
          <a:prstGeom prst="rect">
            <a:avLst/>
          </a:prstGeom>
          <a:noFill/>
        </p:spPr>
        <p:txBody>
          <a:bodyPr wrap="square" rtlCol="0">
            <a:spAutoFit/>
          </a:bodyPr>
          <a:lstStyle/>
          <a:p>
            <a:pPr algn="ctr"/>
            <a:r>
              <a:rPr lang="en-US" sz="2000" b="1" dirty="0">
                <a:solidFill>
                  <a:srgbClr val="00B050"/>
                </a:solidFill>
              </a:rPr>
              <a:t>Network</a:t>
            </a:r>
          </a:p>
        </p:txBody>
      </p:sp>
      <p:sp>
        <p:nvSpPr>
          <p:cNvPr id="5" name="Slide Number Placeholder 4"/>
          <p:cNvSpPr>
            <a:spLocks noGrp="1"/>
          </p:cNvSpPr>
          <p:nvPr>
            <p:ph type="sldNum" sz="quarter" idx="12"/>
          </p:nvPr>
        </p:nvSpPr>
        <p:spPr/>
        <p:txBody>
          <a:bodyPr>
            <a:normAutofit fontScale="85000" lnSpcReduction="20000"/>
          </a:bodyPr>
          <a:lstStyle/>
          <a:p>
            <a:fld id="{1F203002-0E03-48B4-B081-56C7F65715CF}" type="slidenum">
              <a:rPr lang="en-US" smtClean="0"/>
              <a:t>24</a:t>
            </a:fld>
            <a:endParaRPr lang="en-US"/>
          </a:p>
        </p:txBody>
      </p:sp>
    </p:spTree>
    <p:extLst>
      <p:ext uri="{BB962C8B-B14F-4D97-AF65-F5344CB8AC3E}">
        <p14:creationId xmlns:p14="http://schemas.microsoft.com/office/powerpoint/2010/main" val="3644101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r>
              <a:rPr lang="en-IE" sz="3200" b="1" dirty="0"/>
              <a:t>Spectral Clustering Algorithm</a:t>
            </a:r>
          </a:p>
        </p:txBody>
      </p:sp>
      <p:sp>
        <p:nvSpPr>
          <p:cNvPr id="76803" name="Rectangle 3"/>
          <p:cNvSpPr>
            <a:spLocks noGrp="1" noChangeArrowheads="1"/>
          </p:cNvSpPr>
          <p:nvPr>
            <p:ph idx="1"/>
          </p:nvPr>
        </p:nvSpPr>
        <p:spPr/>
        <p:txBody>
          <a:bodyPr/>
          <a:lstStyle/>
          <a:p>
            <a:r>
              <a:rPr lang="en-IE" b="1" dirty="0">
                <a:solidFill>
                  <a:srgbClr val="D60093"/>
                </a:solidFill>
              </a:rPr>
              <a:t>Three basic stages:</a:t>
            </a:r>
          </a:p>
          <a:p>
            <a:pPr lvl="1"/>
            <a:r>
              <a:rPr lang="en-IE" b="1" dirty="0"/>
              <a:t>1)</a:t>
            </a:r>
            <a:r>
              <a:rPr lang="en-IE" dirty="0"/>
              <a:t> </a:t>
            </a:r>
            <a:r>
              <a:rPr lang="en-IE" b="1" dirty="0">
                <a:solidFill>
                  <a:srgbClr val="0000FF"/>
                </a:solidFill>
              </a:rPr>
              <a:t>Pre-processing</a:t>
            </a:r>
          </a:p>
          <a:p>
            <a:pPr lvl="2"/>
            <a:r>
              <a:rPr lang="en-IE" dirty="0"/>
              <a:t>Construct a matrix representation of the graph</a:t>
            </a:r>
          </a:p>
          <a:p>
            <a:pPr lvl="1"/>
            <a:r>
              <a:rPr lang="en-IE" b="1" dirty="0"/>
              <a:t>2)</a:t>
            </a:r>
            <a:r>
              <a:rPr lang="en-IE" dirty="0"/>
              <a:t> </a:t>
            </a:r>
            <a:r>
              <a:rPr lang="en-IE" b="1" dirty="0">
                <a:solidFill>
                  <a:srgbClr val="0000FF"/>
                </a:solidFill>
              </a:rPr>
              <a:t>Decomposition</a:t>
            </a:r>
          </a:p>
          <a:p>
            <a:pPr lvl="2"/>
            <a:r>
              <a:rPr lang="en-IE" dirty="0"/>
              <a:t>Compute eigenvalues           and eigenvectors         of the matrix</a:t>
            </a:r>
          </a:p>
          <a:p>
            <a:pPr lvl="2"/>
            <a:r>
              <a:rPr lang="en-IE" dirty="0"/>
              <a:t>Focus is about           and it corresponding         . </a:t>
            </a:r>
          </a:p>
          <a:p>
            <a:pPr lvl="1"/>
            <a:r>
              <a:rPr lang="en-IE" b="1" dirty="0"/>
              <a:t>3)</a:t>
            </a:r>
            <a:r>
              <a:rPr lang="en-IE" dirty="0"/>
              <a:t> </a:t>
            </a:r>
            <a:r>
              <a:rPr lang="en-IE" b="1" dirty="0">
                <a:solidFill>
                  <a:srgbClr val="0000FF"/>
                </a:solidFill>
              </a:rPr>
              <a:t>Grouping</a:t>
            </a:r>
          </a:p>
          <a:p>
            <a:pPr lvl="2"/>
            <a:r>
              <a:rPr lang="en-IE" dirty="0"/>
              <a:t>Assign points to two or more clusters, based on the new representation</a:t>
            </a:r>
          </a:p>
        </p:txBody>
      </p:sp>
      <p:graphicFrame>
        <p:nvGraphicFramePr>
          <p:cNvPr id="2" name="Object 1"/>
          <p:cNvGraphicFramePr>
            <a:graphicFrameLocks noChangeAspect="1"/>
          </p:cNvGraphicFramePr>
          <p:nvPr>
            <p:extLst>
              <p:ext uri="{D42A27DB-BD31-4B8C-83A1-F6EECF244321}">
                <p14:modId xmlns:p14="http://schemas.microsoft.com/office/powerpoint/2010/main" val="1203287562"/>
              </p:ext>
            </p:extLst>
          </p:nvPr>
        </p:nvGraphicFramePr>
        <p:xfrm>
          <a:off x="3276600" y="4267200"/>
          <a:ext cx="762000" cy="457200"/>
        </p:xfrm>
        <a:graphic>
          <a:graphicData uri="http://schemas.openxmlformats.org/presentationml/2006/ole">
            <mc:AlternateContent xmlns:mc="http://schemas.openxmlformats.org/markup-compatibility/2006">
              <mc:Choice xmlns:v="urn:schemas-microsoft-com:vml" Requires="v">
                <p:oleObj name="Equation" r:id="rId3" imgW="291960" imgH="215640" progId="Equation.3">
                  <p:embed/>
                </p:oleObj>
              </mc:Choice>
              <mc:Fallback>
                <p:oleObj name="Equation" r:id="rId3" imgW="291960" imgH="215640" progId="Equation.3">
                  <p:embed/>
                  <p:pic>
                    <p:nvPicPr>
                      <p:cNvPr id="0" name=""/>
                      <p:cNvPicPr/>
                      <p:nvPr/>
                    </p:nvPicPr>
                    <p:blipFill>
                      <a:blip r:embed="rId4"/>
                      <a:stretch>
                        <a:fillRect/>
                      </a:stretch>
                    </p:blipFill>
                    <p:spPr>
                      <a:xfrm>
                        <a:off x="3276600" y="4267200"/>
                        <a:ext cx="762000" cy="45720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245186134"/>
              </p:ext>
            </p:extLst>
          </p:nvPr>
        </p:nvGraphicFramePr>
        <p:xfrm>
          <a:off x="6477000" y="4191000"/>
          <a:ext cx="647700" cy="533400"/>
        </p:xfrm>
        <a:graphic>
          <a:graphicData uri="http://schemas.openxmlformats.org/presentationml/2006/ole">
            <mc:AlternateContent xmlns:mc="http://schemas.openxmlformats.org/markup-compatibility/2006">
              <mc:Choice xmlns:v="urn:schemas-microsoft-com:vml" Requires="v">
                <p:oleObj name="Equation" r:id="rId5" imgW="291960" imgH="215640" progId="Equation.3">
                  <p:embed/>
                </p:oleObj>
              </mc:Choice>
              <mc:Fallback>
                <p:oleObj name="Equation" r:id="rId5" imgW="291960" imgH="215640" progId="Equation.3">
                  <p:embed/>
                  <p:pic>
                    <p:nvPicPr>
                      <p:cNvPr id="0" name=""/>
                      <p:cNvPicPr>
                        <a:picLocks noChangeAspect="1" noChangeArrowheads="1"/>
                      </p:cNvPicPr>
                      <p:nvPr/>
                    </p:nvPicPr>
                    <p:blipFill>
                      <a:blip r:embed="rId6">
                        <a:lum bright="-100000"/>
                      </a:blip>
                      <a:srcRect/>
                      <a:stretch>
                        <a:fillRect/>
                      </a:stretch>
                    </p:blipFill>
                    <p:spPr bwMode="auto">
                      <a:xfrm>
                        <a:off x="6477000" y="4191000"/>
                        <a:ext cx="647700" cy="533400"/>
                      </a:xfrm>
                      <a:prstGeom prst="rect">
                        <a:avLst/>
                      </a:prstGeom>
                      <a:noFill/>
                      <a:ln>
                        <a:noFill/>
                      </a:ln>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980603767"/>
              </p:ext>
            </p:extLst>
          </p:nvPr>
        </p:nvGraphicFramePr>
        <p:xfrm>
          <a:off x="6934200" y="3517900"/>
          <a:ext cx="533400" cy="444500"/>
        </p:xfrm>
        <a:graphic>
          <a:graphicData uri="http://schemas.openxmlformats.org/presentationml/2006/ole">
            <mc:AlternateContent xmlns:mc="http://schemas.openxmlformats.org/markup-compatibility/2006">
              <mc:Choice xmlns:v="urn:schemas-microsoft-com:vml" Requires="v">
                <p:oleObj name="Equation" r:id="rId7" imgW="228600" imgH="203040" progId="Equation.3">
                  <p:embed/>
                </p:oleObj>
              </mc:Choice>
              <mc:Fallback>
                <p:oleObj name="Equation" r:id="rId7" imgW="228600" imgH="203040" progId="Equation.3">
                  <p:embed/>
                  <p:pic>
                    <p:nvPicPr>
                      <p:cNvPr id="0" name=""/>
                      <p:cNvPicPr/>
                      <p:nvPr/>
                    </p:nvPicPr>
                    <p:blipFill>
                      <a:blip r:embed="rId8"/>
                      <a:stretch>
                        <a:fillRect/>
                      </a:stretch>
                    </p:blipFill>
                    <p:spPr>
                      <a:xfrm>
                        <a:off x="6934200" y="3517900"/>
                        <a:ext cx="533400" cy="4445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10044809"/>
              </p:ext>
            </p:extLst>
          </p:nvPr>
        </p:nvGraphicFramePr>
        <p:xfrm>
          <a:off x="4191000" y="3544888"/>
          <a:ext cx="628650" cy="431800"/>
        </p:xfrm>
        <a:graphic>
          <a:graphicData uri="http://schemas.openxmlformats.org/presentationml/2006/ole">
            <mc:AlternateContent xmlns:mc="http://schemas.openxmlformats.org/markup-compatibility/2006">
              <mc:Choice xmlns:v="urn:schemas-microsoft-com:vml" Requires="v">
                <p:oleObj name="Equation" r:id="rId9" imgW="241200" imgH="203040" progId="Equation.3">
                  <p:embed/>
                </p:oleObj>
              </mc:Choice>
              <mc:Fallback>
                <p:oleObj name="Equation" r:id="rId9" imgW="241200" imgH="203040" progId="Equation.3">
                  <p:embed/>
                  <p:pic>
                    <p:nvPicPr>
                      <p:cNvPr id="0" name=""/>
                      <p:cNvPicPr>
                        <a:picLocks noChangeAspect="1" noChangeArrowheads="1"/>
                      </p:cNvPicPr>
                      <p:nvPr/>
                    </p:nvPicPr>
                    <p:blipFill>
                      <a:blip r:embed="rId10"/>
                      <a:srcRect/>
                      <a:stretch>
                        <a:fillRect/>
                      </a:stretch>
                    </p:blipFill>
                    <p:spPr bwMode="auto">
                      <a:xfrm>
                        <a:off x="4191000" y="3544888"/>
                        <a:ext cx="6286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Slide Number Placeholder 5"/>
          <p:cNvSpPr>
            <a:spLocks noGrp="1"/>
          </p:cNvSpPr>
          <p:nvPr>
            <p:ph type="sldNum" sz="quarter" idx="12"/>
          </p:nvPr>
        </p:nvSpPr>
        <p:spPr/>
        <p:txBody>
          <a:bodyPr>
            <a:normAutofit fontScale="85000" lnSpcReduction="20000"/>
          </a:bodyPr>
          <a:lstStyle/>
          <a:p>
            <a:fld id="{1F203002-0E03-48B4-B081-56C7F65715CF}" type="slidenum">
              <a:rPr lang="en-US" smtClean="0"/>
              <a:t>25</a:t>
            </a:fld>
            <a:endParaRPr lang="en-US"/>
          </a:p>
        </p:txBody>
      </p:sp>
    </p:spTree>
    <p:extLst>
      <p:ext uri="{BB962C8B-B14F-4D97-AF65-F5344CB8AC3E}">
        <p14:creationId xmlns:p14="http://schemas.microsoft.com/office/powerpoint/2010/main" val="2003628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457200" y="228600"/>
            <a:ext cx="8153400" cy="990600"/>
          </a:xfrm>
        </p:spPr>
        <p:txBody>
          <a:bodyPr/>
          <a:lstStyle/>
          <a:p>
            <a:pPr eaLnBrk="1" hangingPunct="1">
              <a:defRPr/>
            </a:pPr>
            <a:r>
              <a:rPr lang="en-IE" sz="3200" b="1" dirty="0"/>
              <a:t>Matrix Representations</a:t>
            </a:r>
          </a:p>
        </p:txBody>
      </p:sp>
      <p:sp>
        <p:nvSpPr>
          <p:cNvPr id="74755" name="Rectangle 3"/>
          <p:cNvSpPr>
            <a:spLocks noGrp="1" noChangeArrowheads="1"/>
          </p:cNvSpPr>
          <p:nvPr>
            <p:ph idx="1"/>
          </p:nvPr>
        </p:nvSpPr>
        <p:spPr/>
        <p:txBody>
          <a:bodyPr>
            <a:normAutofit/>
          </a:bodyPr>
          <a:lstStyle/>
          <a:p>
            <a:pPr eaLnBrk="1" hangingPunct="1">
              <a:defRPr/>
            </a:pPr>
            <a:r>
              <a:rPr lang="en-IE" b="1" dirty="0">
                <a:solidFill>
                  <a:srgbClr val="0000FF"/>
                </a:solidFill>
              </a:rPr>
              <a:t>Adjacency matrix (</a:t>
            </a:r>
            <a:r>
              <a:rPr lang="en-IE" b="1" i="1" dirty="0">
                <a:solidFill>
                  <a:srgbClr val="0000FF"/>
                </a:solidFill>
                <a:latin typeface="Times New Roman" pitchFamily="18" charset="0"/>
                <a:cs typeface="Times New Roman" pitchFamily="18" charset="0"/>
              </a:rPr>
              <a:t>A</a:t>
            </a:r>
            <a:r>
              <a:rPr lang="en-IE" b="1" dirty="0">
                <a:solidFill>
                  <a:srgbClr val="0000FF"/>
                </a:solidFill>
              </a:rPr>
              <a:t>):</a:t>
            </a:r>
          </a:p>
          <a:p>
            <a:pPr lvl="1">
              <a:spcBef>
                <a:spcPct val="5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i="1" dirty="0">
                <a:latin typeface="Times New Roman" pitchFamily="18" charset="0"/>
                <a:cs typeface="Times New Roman" pitchFamily="18" charset="0"/>
              </a:rPr>
              <a:t> binary </a:t>
            </a:r>
            <a:r>
              <a:rPr lang="en-IE" dirty="0"/>
              <a:t>matrix</a:t>
            </a:r>
          </a:p>
          <a:p>
            <a:pPr lvl="1">
              <a:spcBef>
                <a:spcPct val="5000"/>
              </a:spcBef>
              <a:defRPr/>
            </a:pPr>
            <a:r>
              <a:rPr lang="en-IE" b="1" i="1" dirty="0">
                <a:latin typeface="Times New Roman" pitchFamily="18" charset="0"/>
                <a:cs typeface="Times New Roman" pitchFamily="18" charset="0"/>
              </a:rPr>
              <a:t>A=[</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a</a:t>
            </a:r>
            <a:r>
              <a:rPr lang="en-IE" b="1" i="1" baseline="-25000" dirty="0" err="1">
                <a:latin typeface="Times New Roman" pitchFamily="18" charset="0"/>
                <a:cs typeface="Times New Roman" pitchFamily="18" charset="0"/>
              </a:rPr>
              <a:t>ij</a:t>
            </a:r>
            <a:r>
              <a:rPr lang="en-IE" b="1" i="1" dirty="0">
                <a:latin typeface="Times New Roman" pitchFamily="18" charset="0"/>
                <a:cs typeface="Times New Roman" pitchFamily="18" charset="0"/>
              </a:rPr>
              <a:t>=1</a:t>
            </a:r>
            <a:r>
              <a:rPr lang="en-IE" i="1" dirty="0">
                <a:latin typeface="Times New Roman" pitchFamily="18" charset="0"/>
                <a:cs typeface="Times New Roman" pitchFamily="18" charset="0"/>
              </a:rPr>
              <a:t> </a:t>
            </a:r>
            <a:r>
              <a:rPr lang="en-IE" dirty="0"/>
              <a:t>if edge between node </a:t>
            </a:r>
            <a:r>
              <a:rPr lang="en-IE" b="1" i="1" dirty="0" err="1">
                <a:latin typeface="Times New Roman" pitchFamily="18" charset="0"/>
                <a:cs typeface="Times New Roman" pitchFamily="18" charset="0"/>
              </a:rPr>
              <a:t>i</a:t>
            </a:r>
            <a:r>
              <a:rPr lang="en-IE" dirty="0"/>
              <a:t> and </a:t>
            </a:r>
            <a:r>
              <a:rPr lang="en-IE" b="1" i="1" dirty="0">
                <a:latin typeface="Times New Roman" pitchFamily="18" charset="0"/>
                <a:cs typeface="Times New Roman" pitchFamily="18" charset="0"/>
              </a:rPr>
              <a:t>j</a:t>
            </a:r>
            <a:endParaRPr lang="en-IE" b="1"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lvl="1">
              <a:spcBef>
                <a:spcPct val="5000"/>
              </a:spcBef>
              <a:defRPr/>
            </a:pPr>
            <a:endParaRPr lang="en-IE" baseline="-25000" dirty="0"/>
          </a:p>
          <a:p>
            <a:pPr>
              <a:spcBef>
                <a:spcPct val="5000"/>
              </a:spcBef>
              <a:defRPr/>
            </a:pPr>
            <a:endParaRPr lang="en-US" b="1" dirty="0">
              <a:solidFill>
                <a:srgbClr val="D60093"/>
              </a:solidFill>
            </a:endParaRPr>
          </a:p>
          <a:p>
            <a:pPr>
              <a:spcBef>
                <a:spcPct val="5000"/>
              </a:spcBef>
              <a:defRPr/>
            </a:pPr>
            <a:endParaRPr lang="en-IE" dirty="0"/>
          </a:p>
        </p:txBody>
      </p:sp>
      <p:sp>
        <p:nvSpPr>
          <p:cNvPr id="75125" name="AutoShape 373"/>
          <p:cNvSpPr>
            <a:spLocks noChangeArrowheads="1"/>
          </p:cNvSpPr>
          <p:nvPr/>
        </p:nvSpPr>
        <p:spPr bwMode="auto">
          <a:xfrm>
            <a:off x="4572000" y="3700463"/>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42" name="Group 41"/>
          <p:cNvGrpSpPr/>
          <p:nvPr/>
        </p:nvGrpSpPr>
        <p:grpSpPr>
          <a:xfrm>
            <a:off x="838200" y="3200400"/>
            <a:ext cx="3276600" cy="1447800"/>
            <a:chOff x="838200" y="3505200"/>
            <a:chExt cx="3276600" cy="1447800"/>
          </a:xfrm>
        </p:grpSpPr>
        <p:cxnSp>
          <p:nvCxnSpPr>
            <p:cNvPr id="25" name="Straight Connector 24"/>
            <p:cNvCxnSpPr>
              <a:stCxn id="33" idx="3"/>
              <a:endCxn id="38"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8" idx="5"/>
              <a:endCxn id="37"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3" idx="4"/>
              <a:endCxn id="37"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6"/>
              <a:endCxn id="39"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5"/>
              <a:endCxn id="41"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6"/>
              <a:endCxn id="41"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3"/>
              <a:endCxn id="40"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7" name="Oval 36"/>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8" name="Oval 37"/>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39" name="Oval 38"/>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0" name="Oval 39"/>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1" name="Oval 40"/>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43" name="Group 372"/>
          <p:cNvGraphicFramePr>
            <a:graphicFrameLocks/>
          </p:cNvGraphicFramePr>
          <p:nvPr>
            <p:extLst>
              <p:ext uri="{D42A27DB-BD31-4B8C-83A1-F6EECF244321}">
                <p14:modId xmlns:p14="http://schemas.microsoft.com/office/powerpoint/2010/main" val="1709668710"/>
              </p:ext>
            </p:extLst>
          </p:nvPr>
        </p:nvGraphicFramePr>
        <p:xfrm>
          <a:off x="5570538" y="2895600"/>
          <a:ext cx="3116262" cy="2561533"/>
        </p:xfrm>
        <a:graphic>
          <a:graphicData uri="http://schemas.openxmlformats.org/drawingml/2006/table">
            <a:tbl>
              <a:tblPr/>
              <a:tblGrid>
                <a:gridCol w="446087">
                  <a:extLst>
                    <a:ext uri="{9D8B030D-6E8A-4147-A177-3AD203B41FA5}">
                      <a16:colId xmlns:a16="http://schemas.microsoft.com/office/drawing/2014/main" val="20000"/>
                    </a:ext>
                  </a:extLst>
                </a:gridCol>
                <a:gridCol w="442913">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7">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normAutofit fontScale="85000" lnSpcReduction="20000"/>
          </a:bodyPr>
          <a:lstStyle/>
          <a:p>
            <a:fld id="{1F203002-0E03-48B4-B081-56C7F65715CF}" type="slidenum">
              <a:rPr lang="en-US" smtClean="0"/>
              <a:t>26</a:t>
            </a:fld>
            <a:endParaRPr lang="en-US"/>
          </a:p>
        </p:txBody>
      </p:sp>
    </p:spTree>
    <p:extLst>
      <p:ext uri="{BB962C8B-B14F-4D97-AF65-F5344CB8AC3E}">
        <p14:creationId xmlns:p14="http://schemas.microsoft.com/office/powerpoint/2010/main" val="3302628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defRPr/>
            </a:pPr>
            <a:r>
              <a:rPr lang="en-IE" sz="3200" b="1" dirty="0"/>
              <a:t>Matrix Representations</a:t>
            </a:r>
          </a:p>
        </p:txBody>
      </p:sp>
      <p:sp>
        <p:nvSpPr>
          <p:cNvPr id="104454" name="Rectangle 6"/>
          <p:cNvSpPr>
            <a:spLocks noGrp="1" noChangeArrowheads="1"/>
          </p:cNvSpPr>
          <p:nvPr>
            <p:ph idx="1"/>
          </p:nvPr>
        </p:nvSpPr>
        <p:spPr/>
        <p:txBody>
          <a:bodyPr>
            <a:normAutofit/>
          </a:bodyPr>
          <a:lstStyle/>
          <a:p>
            <a:pPr eaLnBrk="1" hangingPunct="1">
              <a:defRPr/>
            </a:pPr>
            <a:r>
              <a:rPr lang="en-IE" b="1" dirty="0">
                <a:solidFill>
                  <a:srgbClr val="D60093"/>
                </a:solidFill>
              </a:rPr>
              <a:t>Degree matrix (D):</a:t>
            </a:r>
          </a:p>
          <a:p>
            <a:pPr lvl="1">
              <a:spcBef>
                <a:spcPct val="10000"/>
              </a:spcBef>
              <a:defRPr/>
            </a:pPr>
            <a:r>
              <a:rPr lang="en-IE" b="1" i="1" dirty="0">
                <a:latin typeface="Times New Roman" pitchFamily="18" charset="0"/>
                <a:cs typeface="Times New Roman" pitchFamily="18" charset="0"/>
              </a:rPr>
              <a:t>n</a:t>
            </a:r>
            <a:r>
              <a:rPr lang="en-IE" b="1" i="1" dirty="0">
                <a:latin typeface="Times New Roman" pitchFamily="18" charset="0"/>
                <a:cs typeface="Times New Roman" pitchFamily="18" charset="0"/>
                <a:sym typeface="Symbol"/>
              </a:rPr>
              <a:t> </a:t>
            </a:r>
            <a:r>
              <a:rPr lang="en-IE" b="1" i="1" dirty="0">
                <a:latin typeface="Times New Roman" pitchFamily="18" charset="0"/>
                <a:cs typeface="Times New Roman" pitchFamily="18" charset="0"/>
              </a:rPr>
              <a:t>n</a:t>
            </a:r>
            <a:r>
              <a:rPr lang="en-IE" dirty="0"/>
              <a:t>  diagonal matrix</a:t>
            </a:r>
          </a:p>
          <a:p>
            <a:pPr lvl="1">
              <a:spcBef>
                <a:spcPct val="30000"/>
              </a:spcBef>
              <a:defRPr/>
            </a:pPr>
            <a:r>
              <a:rPr lang="en-IE" b="1" i="1" dirty="0">
                <a:latin typeface="Times New Roman" pitchFamily="18" charset="0"/>
                <a:cs typeface="Times New Roman" pitchFamily="18" charset="0"/>
              </a:rPr>
              <a:t>D=[</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dirty="0">
                <a:latin typeface="Times New Roman" pitchFamily="18" charset="0"/>
                <a:cs typeface="Times New Roman" pitchFamily="18" charset="0"/>
              </a:rPr>
              <a:t>], </a:t>
            </a:r>
            <a:r>
              <a:rPr lang="en-IE" b="1" i="1" dirty="0" err="1">
                <a:latin typeface="Times New Roman" pitchFamily="18" charset="0"/>
                <a:cs typeface="Times New Roman" pitchFamily="18" charset="0"/>
              </a:rPr>
              <a:t>d</a:t>
            </a:r>
            <a:r>
              <a:rPr lang="en-IE" b="1" i="1" baseline="-25000" dirty="0" err="1">
                <a:latin typeface="Times New Roman" pitchFamily="18" charset="0"/>
                <a:cs typeface="Times New Roman" pitchFamily="18" charset="0"/>
              </a:rPr>
              <a:t>ii</a:t>
            </a:r>
            <a:r>
              <a:rPr lang="en-IE" b="1" i="1" baseline="-25000" dirty="0">
                <a:latin typeface="Times New Roman" pitchFamily="18" charset="0"/>
                <a:cs typeface="Times New Roman" pitchFamily="18" charset="0"/>
              </a:rPr>
              <a:t> </a:t>
            </a:r>
            <a:r>
              <a:rPr lang="en-IE" b="1" i="1" dirty="0">
                <a:latin typeface="Times New Roman" pitchFamily="18" charset="0"/>
                <a:cs typeface="Times New Roman" pitchFamily="18" charset="0"/>
              </a:rPr>
              <a:t>=</a:t>
            </a:r>
            <a:r>
              <a:rPr lang="en-IE" i="1" dirty="0">
                <a:latin typeface="Times New Roman" pitchFamily="18" charset="0"/>
                <a:cs typeface="Times New Roman" pitchFamily="18" charset="0"/>
              </a:rPr>
              <a:t> </a:t>
            </a:r>
            <a:r>
              <a:rPr lang="en-IE" dirty="0"/>
              <a:t>degree of node </a:t>
            </a:r>
            <a:r>
              <a:rPr lang="en-IE" b="1" i="1" dirty="0" err="1">
                <a:latin typeface="Times New Roman" pitchFamily="18" charset="0"/>
                <a:cs typeface="Times New Roman" pitchFamily="18" charset="0"/>
              </a:rPr>
              <a:t>i</a:t>
            </a:r>
            <a:endParaRPr lang="en-IE" b="1" dirty="0"/>
          </a:p>
        </p:txBody>
      </p:sp>
      <p:sp>
        <p:nvSpPr>
          <p:cNvPr id="104812" name="AutoShape 364"/>
          <p:cNvSpPr>
            <a:spLocks noChangeArrowheads="1"/>
          </p:cNvSpPr>
          <p:nvPr/>
        </p:nvSpPr>
        <p:spPr bwMode="auto">
          <a:xfrm>
            <a:off x="4546600" y="4114800"/>
            <a:ext cx="746125" cy="549275"/>
          </a:xfrm>
          <a:prstGeom prst="rightArrow">
            <a:avLst>
              <a:gd name="adj1" fmla="val 50000"/>
              <a:gd name="adj2" fmla="val 33960"/>
            </a:avLst>
          </a:prstGeom>
          <a:solidFill>
            <a:schemeClr val="hlink"/>
          </a:solidFill>
          <a:ln w="12700">
            <a:solidFill>
              <a:srgbClr val="000000"/>
            </a:solidFill>
            <a:miter lim="800000"/>
            <a:headEnd/>
            <a:tailEnd/>
          </a:ln>
        </p:spPr>
        <p:txBody>
          <a:bodyPr wrap="none" anchor="ctr"/>
          <a:lstStyle/>
          <a:p>
            <a:endParaRPr lang="en-US"/>
          </a:p>
        </p:txBody>
      </p:sp>
      <p:grpSp>
        <p:nvGrpSpPr>
          <p:cNvPr id="25" name="Group 24"/>
          <p:cNvGrpSpPr/>
          <p:nvPr/>
        </p:nvGrpSpPr>
        <p:grpSpPr>
          <a:xfrm>
            <a:off x="838200" y="3581400"/>
            <a:ext cx="3276600" cy="1447800"/>
            <a:chOff x="838200" y="3505200"/>
            <a:chExt cx="3276600" cy="1447800"/>
          </a:xfrm>
        </p:grpSpPr>
        <p:cxnSp>
          <p:nvCxnSpPr>
            <p:cNvPr id="26" name="Straight Connector 25"/>
            <p:cNvCxnSpPr>
              <a:stCxn id="37" idx="3"/>
              <a:endCxn id="39" idx="7"/>
            </p:cNvCxnSpPr>
            <p:nvPr/>
          </p:nvCxnSpPr>
          <p:spPr>
            <a:xfrm rot="5400000">
              <a:off x="1239604" y="39066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39" idx="5"/>
              <a:endCxn id="38" idx="1"/>
            </p:cNvCxnSpPr>
            <p:nvPr/>
          </p:nvCxnSpPr>
          <p:spPr>
            <a:xfrm rot="16200000" flipH="1">
              <a:off x="1239604" y="4363804"/>
              <a:ext cx="1877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7" idx="4"/>
              <a:endCxn id="38" idx="0"/>
            </p:cNvCxnSpPr>
            <p:nvPr/>
          </p:nvCxnSpPr>
          <p:spPr>
            <a:xfrm rot="5400000">
              <a:off x="1371600" y="4305300"/>
              <a:ext cx="5334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37" idx="6"/>
              <a:endCxn id="40" idx="2"/>
            </p:cNvCxnSpPr>
            <p:nvPr/>
          </p:nvCxnSpPr>
          <p:spPr>
            <a:xfrm flipV="1">
              <a:off x="1828800" y="3695700"/>
              <a:ext cx="1295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8" idx="6"/>
              <a:endCxn id="41" idx="2"/>
            </p:cNvCxnSpPr>
            <p:nvPr/>
          </p:nvCxnSpPr>
          <p:spPr>
            <a:xfrm flipV="1">
              <a:off x="1828800" y="4533900"/>
              <a:ext cx="990600" cy="2286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0" idx="5"/>
              <a:endCxn id="42" idx="1"/>
            </p:cNvCxnSpPr>
            <p:nvPr/>
          </p:nvCxnSpPr>
          <p:spPr>
            <a:xfrm rot="16200000" flipH="1">
              <a:off x="3411304" y="3868504"/>
              <a:ext cx="416392" cy="34019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6"/>
              <a:endCxn id="42" idx="2"/>
            </p:cNvCxnSpPr>
            <p:nvPr/>
          </p:nvCxnSpPr>
          <p:spPr>
            <a:xfrm flipV="1">
              <a:off x="3200400" y="4381500"/>
              <a:ext cx="533400" cy="15240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0" idx="3"/>
              <a:endCxn id="41" idx="0"/>
            </p:cNvCxnSpPr>
            <p:nvPr/>
          </p:nvCxnSpPr>
          <p:spPr>
            <a:xfrm rot="5400000">
              <a:off x="2838450" y="4001854"/>
              <a:ext cx="512996" cy="17009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447800" y="36576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a:t>
              </a:r>
            </a:p>
          </p:txBody>
        </p:sp>
        <p:sp>
          <p:nvSpPr>
            <p:cNvPr id="38" name="Oval 37"/>
            <p:cNvSpPr/>
            <p:nvPr/>
          </p:nvSpPr>
          <p:spPr>
            <a:xfrm>
              <a:off x="1447800" y="4572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39" name="Oval 38"/>
            <p:cNvSpPr/>
            <p:nvPr/>
          </p:nvSpPr>
          <p:spPr>
            <a:xfrm>
              <a:off x="838200" y="41148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2</a:t>
              </a:r>
            </a:p>
          </p:txBody>
        </p:sp>
        <p:sp>
          <p:nvSpPr>
            <p:cNvPr id="40" name="Oval 39"/>
            <p:cNvSpPr/>
            <p:nvPr/>
          </p:nvSpPr>
          <p:spPr>
            <a:xfrm>
              <a:off x="3124200" y="35052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5</a:t>
              </a:r>
            </a:p>
          </p:txBody>
        </p:sp>
        <p:sp>
          <p:nvSpPr>
            <p:cNvPr id="41" name="Oval 40"/>
            <p:cNvSpPr/>
            <p:nvPr/>
          </p:nvSpPr>
          <p:spPr>
            <a:xfrm>
              <a:off x="2819400" y="43434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4</a:t>
              </a:r>
            </a:p>
          </p:txBody>
        </p:sp>
        <p:sp>
          <p:nvSpPr>
            <p:cNvPr id="42" name="Oval 41"/>
            <p:cNvSpPr/>
            <p:nvPr/>
          </p:nvSpPr>
          <p:spPr>
            <a:xfrm>
              <a:off x="3733800" y="4191000"/>
              <a:ext cx="381000" cy="3810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grpSp>
      <p:graphicFrame>
        <p:nvGraphicFramePr>
          <p:cNvPr id="24" name="Group 363"/>
          <p:cNvGraphicFramePr>
            <a:graphicFrameLocks noGrp="1"/>
          </p:cNvGraphicFramePr>
          <p:nvPr>
            <p:extLst>
              <p:ext uri="{D42A27DB-BD31-4B8C-83A1-F6EECF244321}">
                <p14:modId xmlns:p14="http://schemas.microsoft.com/office/powerpoint/2010/main" val="4162146139"/>
              </p:ext>
            </p:extLst>
          </p:nvPr>
        </p:nvGraphicFramePr>
        <p:xfrm>
          <a:off x="5572125" y="3124200"/>
          <a:ext cx="3116263" cy="2561533"/>
        </p:xfrm>
        <a:graphic>
          <a:graphicData uri="http://schemas.openxmlformats.org/drawingml/2006/table">
            <a:tbl>
              <a:tblPr/>
              <a:tblGrid>
                <a:gridCol w="446088">
                  <a:extLst>
                    <a:ext uri="{9D8B030D-6E8A-4147-A177-3AD203B41FA5}">
                      <a16:colId xmlns:a16="http://schemas.microsoft.com/office/drawing/2014/main" val="20000"/>
                    </a:ext>
                  </a:extLst>
                </a:gridCol>
                <a:gridCol w="442912">
                  <a:extLst>
                    <a:ext uri="{9D8B030D-6E8A-4147-A177-3AD203B41FA5}">
                      <a16:colId xmlns:a16="http://schemas.microsoft.com/office/drawing/2014/main" val="20001"/>
                    </a:ext>
                  </a:extLst>
                </a:gridCol>
                <a:gridCol w="447675">
                  <a:extLst>
                    <a:ext uri="{9D8B030D-6E8A-4147-A177-3AD203B41FA5}">
                      <a16:colId xmlns:a16="http://schemas.microsoft.com/office/drawing/2014/main" val="20002"/>
                    </a:ext>
                  </a:extLst>
                </a:gridCol>
                <a:gridCol w="444500">
                  <a:extLst>
                    <a:ext uri="{9D8B030D-6E8A-4147-A177-3AD203B41FA5}">
                      <a16:colId xmlns:a16="http://schemas.microsoft.com/office/drawing/2014/main" val="20003"/>
                    </a:ext>
                  </a:extLst>
                </a:gridCol>
                <a:gridCol w="444500">
                  <a:extLst>
                    <a:ext uri="{9D8B030D-6E8A-4147-A177-3AD203B41FA5}">
                      <a16:colId xmlns:a16="http://schemas.microsoft.com/office/drawing/2014/main" val="20004"/>
                    </a:ext>
                  </a:extLst>
                </a:gridCol>
                <a:gridCol w="446088">
                  <a:extLst>
                    <a:ext uri="{9D8B030D-6E8A-4147-A177-3AD203B41FA5}">
                      <a16:colId xmlns:a16="http://schemas.microsoft.com/office/drawing/2014/main" val="20005"/>
                    </a:ext>
                  </a:extLst>
                </a:gridCol>
                <a:gridCol w="444500">
                  <a:extLst>
                    <a:ext uri="{9D8B030D-6E8A-4147-A177-3AD203B41FA5}">
                      <a16:colId xmlns:a16="http://schemas.microsoft.com/office/drawing/2014/main" val="20006"/>
                    </a:ext>
                  </a:extLst>
                </a:gridCol>
              </a:tblGrid>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16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97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4013">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242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16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dirty="0"/>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normAutofit fontScale="85000" lnSpcReduction="20000"/>
          </a:bodyPr>
          <a:lstStyle/>
          <a:p>
            <a:fld id="{1F203002-0E03-48B4-B081-56C7F65715CF}" type="slidenum">
              <a:rPr lang="en-US" smtClean="0"/>
              <a:t>27</a:t>
            </a:fld>
            <a:endParaRPr lang="en-US"/>
          </a:p>
        </p:txBody>
      </p:sp>
    </p:spTree>
    <p:extLst>
      <p:ext uri="{BB962C8B-B14F-4D97-AF65-F5344CB8AC3E}">
        <p14:creationId xmlns:p14="http://schemas.microsoft.com/office/powerpoint/2010/main" val="640662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76200"/>
            <a:ext cx="8153400" cy="990600"/>
          </a:xfrm>
        </p:spPr>
        <p:txBody>
          <a:bodyPr/>
          <a:lstStyle/>
          <a:p>
            <a:r>
              <a:rPr lang="en-IE" sz="3200" b="1" dirty="0"/>
              <a:t>Matrix Representations</a:t>
            </a:r>
            <a:endParaRPr lang="en-US" sz="3200" b="1" dirty="0"/>
          </a:p>
        </p:txBody>
      </p:sp>
      <p:pic>
        <p:nvPicPr>
          <p:cNvPr id="138242" name="Picture 2"/>
          <p:cNvPicPr>
            <a:picLocks noChangeAspect="1" noChangeArrowheads="1"/>
          </p:cNvPicPr>
          <p:nvPr/>
        </p:nvPicPr>
        <p:blipFill>
          <a:blip r:embed="rId3" cstate="print"/>
          <a:srcRect/>
          <a:stretch>
            <a:fillRect/>
          </a:stretch>
        </p:blipFill>
        <p:spPr bwMode="auto">
          <a:xfrm>
            <a:off x="533400" y="1752600"/>
            <a:ext cx="8153400" cy="2743200"/>
          </a:xfrm>
          <a:prstGeom prst="rect">
            <a:avLst/>
          </a:prstGeom>
          <a:noFill/>
          <a:ln w="9525">
            <a:noFill/>
            <a:miter lim="800000"/>
            <a:headEnd/>
            <a:tailEnd/>
          </a:ln>
        </p:spPr>
      </p:pic>
      <p:sp>
        <p:nvSpPr>
          <p:cNvPr id="7" name="Rectangle 3"/>
          <p:cNvSpPr>
            <a:spLocks noGrp="1" noChangeArrowheads="1"/>
          </p:cNvSpPr>
          <p:nvPr>
            <p:ph idx="1"/>
          </p:nvPr>
        </p:nvSpPr>
        <p:spPr>
          <a:xfrm>
            <a:off x="304800" y="4495800"/>
            <a:ext cx="8610600" cy="2209800"/>
          </a:xfrm>
        </p:spPr>
        <p:txBody>
          <a:bodyPr>
            <a:normAutofit lnSpcReduction="10000"/>
          </a:bodyPr>
          <a:lstStyle/>
          <a:p>
            <a:pPr>
              <a:lnSpc>
                <a:spcPct val="120000"/>
              </a:lnSpc>
              <a:buClr>
                <a:srgbClr val="FFC000"/>
              </a:buClr>
              <a:buFont typeface="Wingdings" panose="05000000000000000000" pitchFamily="2" charset="2"/>
              <a:buChar char="q"/>
            </a:pPr>
            <a:r>
              <a:rPr lang="en-US" b="1" dirty="0">
                <a:solidFill>
                  <a:srgbClr val="D60093"/>
                </a:solidFill>
              </a:rPr>
              <a:t>How can we use (L) to find good partitions of our graph? </a:t>
            </a:r>
            <a:endParaRPr lang="en-IE" b="1" dirty="0">
              <a:solidFill>
                <a:srgbClr val="D60093"/>
              </a:solidFill>
            </a:endParaRPr>
          </a:p>
          <a:p>
            <a:pPr>
              <a:lnSpc>
                <a:spcPct val="120000"/>
              </a:lnSpc>
              <a:buClr>
                <a:srgbClr val="FFC000"/>
              </a:buClr>
              <a:buFont typeface="Wingdings" panose="05000000000000000000" pitchFamily="2" charset="2"/>
              <a:buChar char="q"/>
            </a:pPr>
            <a:r>
              <a:rPr lang="en-IE" b="1" dirty="0">
                <a:solidFill>
                  <a:srgbClr val="D60093"/>
                </a:solidFill>
              </a:rPr>
              <a:t>What are the eigenvalues and eigenvectors of (L)?</a:t>
            </a:r>
          </a:p>
          <a:p>
            <a:pPr>
              <a:lnSpc>
                <a:spcPct val="120000"/>
              </a:lnSpc>
              <a:spcBef>
                <a:spcPct val="5000"/>
              </a:spcBef>
              <a:defRPr/>
            </a:pPr>
            <a:r>
              <a:rPr lang="en-IE" b="1" dirty="0">
                <a:solidFill>
                  <a:srgbClr val="D60093"/>
                </a:solidFill>
              </a:rPr>
              <a:t>We know: </a:t>
            </a:r>
            <a:r>
              <a:rPr lang="en-IE" b="1" dirty="0"/>
              <a:t> </a:t>
            </a:r>
            <a:r>
              <a:rPr lang="en-IE" b="1" i="1" dirty="0">
                <a:latin typeface="Times New Roman" pitchFamily="18" charset="0"/>
                <a:cs typeface="Times New Roman" pitchFamily="18" charset="0"/>
              </a:rPr>
              <a:t>L . x = </a:t>
            </a:r>
            <a:r>
              <a:rPr lang="el-GR" b="1" i="1" dirty="0">
                <a:latin typeface="Times New Roman" pitchFamily="18" charset="0"/>
                <a:cs typeface="Times New Roman" pitchFamily="18" charset="0"/>
              </a:rPr>
              <a:t>λ</a:t>
            </a:r>
            <a:r>
              <a:rPr lang="en-US" b="1" i="1" dirty="0">
                <a:latin typeface="Times New Roman" pitchFamily="18" charset="0"/>
                <a:cs typeface="Times New Roman" pitchFamily="18" charset="0"/>
              </a:rPr>
              <a:t> . x</a:t>
            </a:r>
            <a:r>
              <a:rPr lang="en-IE" b="1" dirty="0">
                <a:solidFill>
                  <a:srgbClr val="D60093"/>
                </a:solidFill>
              </a:rPr>
              <a:t> </a:t>
            </a:r>
          </a:p>
          <a:p>
            <a:pPr>
              <a:lnSpc>
                <a:spcPct val="150000"/>
              </a:lnSpc>
              <a:buClr>
                <a:srgbClr val="FFC000"/>
              </a:buClr>
              <a:buFont typeface="Wingdings" panose="05000000000000000000" pitchFamily="2" charset="2"/>
              <a:buChar char="q"/>
            </a:pPr>
            <a:endParaRPr lang="en-IE" b="1" dirty="0">
              <a:solidFill>
                <a:srgbClr val="D60093"/>
              </a:solidFill>
            </a:endParaRPr>
          </a:p>
          <a:p>
            <a:pPr lvl="1">
              <a:buNone/>
            </a:pPr>
            <a:endParaRPr lang="en-IE" dirty="0"/>
          </a:p>
        </p:txBody>
      </p:sp>
      <p:sp>
        <p:nvSpPr>
          <p:cNvPr id="3" name="Slide Number Placeholder 2"/>
          <p:cNvSpPr>
            <a:spLocks noGrp="1"/>
          </p:cNvSpPr>
          <p:nvPr>
            <p:ph type="sldNum" sz="quarter" idx="12"/>
          </p:nvPr>
        </p:nvSpPr>
        <p:spPr/>
        <p:txBody>
          <a:bodyPr>
            <a:normAutofit fontScale="85000" lnSpcReduction="20000"/>
          </a:bodyPr>
          <a:lstStyle/>
          <a:p>
            <a:fld id="{1F203002-0E03-48B4-B081-56C7F65715CF}" type="slidenum">
              <a:rPr lang="en-US" smtClean="0"/>
              <a:t>28</a:t>
            </a:fld>
            <a:endParaRPr lang="en-US"/>
          </a:p>
        </p:txBody>
      </p:sp>
    </p:spTree>
    <p:extLst>
      <p:ext uri="{BB962C8B-B14F-4D97-AF65-F5344CB8AC3E}">
        <p14:creationId xmlns:p14="http://schemas.microsoft.com/office/powerpoint/2010/main" val="296480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812" y="228600"/>
            <a:ext cx="8213188" cy="838200"/>
          </a:xfrm>
        </p:spPr>
        <p:txBody>
          <a:bodyPr>
            <a:noAutofit/>
          </a:bodyPr>
          <a:lstStyle/>
          <a:p>
            <a:r>
              <a:rPr lang="en-IE" sz="3200" b="1" dirty="0"/>
              <a:t>Spectrum of Laplacian Matrix </a:t>
            </a:r>
            <a:r>
              <a:rPr lang="en-IE" sz="3200" b="1" i="1" dirty="0">
                <a:solidFill>
                  <a:srgbClr val="D60093"/>
                </a:solidFill>
                <a:latin typeface="Times New Roman" pitchFamily="18" charset="0"/>
                <a:cs typeface="Times New Roman" pitchFamily="18" charset="0"/>
              </a:rPr>
              <a:t>(L)</a:t>
            </a:r>
            <a:r>
              <a:rPr lang="en-US" sz="3200" b="1" dirty="0">
                <a:solidFill>
                  <a:srgbClr val="0000FF"/>
                </a:solidFill>
                <a:latin typeface="Times New Roman" panose="02020603050405020304" pitchFamily="18" charset="0"/>
                <a:cs typeface="Times New Roman" panose="02020603050405020304" pitchFamily="18" charset="0"/>
              </a:rPr>
              <a:t> </a:t>
            </a:r>
            <a:endParaRPr lang="en-US" sz="3200" b="1" dirty="0"/>
          </a:p>
        </p:txBody>
      </p:sp>
      <p:sp>
        <p:nvSpPr>
          <p:cNvPr id="7" name="Rectangle 3"/>
          <p:cNvSpPr>
            <a:spLocks noGrp="1" noChangeArrowheads="1"/>
          </p:cNvSpPr>
          <p:nvPr>
            <p:ph idx="1"/>
          </p:nvPr>
        </p:nvSpPr>
        <p:spPr>
          <a:xfrm>
            <a:off x="152400" y="1600200"/>
            <a:ext cx="8686800" cy="1752600"/>
          </a:xfrm>
        </p:spPr>
        <p:txBody>
          <a:bodyPr>
            <a:normAutofit/>
          </a:bodyPr>
          <a:lstStyle/>
          <a:p>
            <a:pPr lvl="1"/>
            <a:r>
              <a:rPr lang="en-US" b="1" dirty="0">
                <a:solidFill>
                  <a:srgbClr val="0000FF"/>
                </a:solidFill>
                <a:latin typeface="Times New Roman" panose="02020603050405020304" pitchFamily="18" charset="0"/>
                <a:cs typeface="Times New Roman" panose="02020603050405020304" pitchFamily="18" charset="0"/>
              </a:rPr>
              <a:t>The Laplacian Matrix </a:t>
            </a:r>
            <a:r>
              <a:rPr lang="en-IE" b="1" i="1" dirty="0">
                <a:solidFill>
                  <a:srgbClr val="D60093"/>
                </a:solidFill>
                <a:latin typeface="Times New Roman" pitchFamily="18" charset="0"/>
                <a:cs typeface="Times New Roman" pitchFamily="18" charset="0"/>
              </a:rPr>
              <a:t>(L)</a:t>
            </a:r>
            <a:r>
              <a:rPr lang="en-US" b="1" dirty="0">
                <a:solidFill>
                  <a:srgbClr val="0000FF"/>
                </a:solidFill>
                <a:latin typeface="Times New Roman" panose="02020603050405020304" pitchFamily="18" charset="0"/>
                <a:cs typeface="Times New Roman" panose="02020603050405020304" pitchFamily="18" charset="0"/>
              </a:rPr>
              <a:t> has: </a:t>
            </a:r>
          </a:p>
          <a:p>
            <a:pPr lvl="2">
              <a:buClr>
                <a:schemeClr val="accent5">
                  <a:lumMod val="75000"/>
                </a:schemeClr>
              </a:buClr>
              <a:buFont typeface="Wingdings" panose="05000000000000000000" pitchFamily="2" charset="2"/>
              <a:buChar char="§"/>
            </a:pPr>
            <a:r>
              <a:rPr lang="en-US" sz="2800" dirty="0">
                <a:solidFill>
                  <a:prstClr val="black"/>
                </a:solidFill>
                <a:latin typeface="Calibri" pitchFamily="34" charset="0"/>
                <a:ea typeface="ＭＳ Ｐゴシック" charset="-128"/>
                <a:cs typeface="+mn-cs"/>
              </a:rPr>
              <a:t>Eigenvalues</a:t>
            </a:r>
            <a:r>
              <a:rPr lang="en-US" sz="2800" dirty="0"/>
              <a:t>                             where  </a:t>
            </a:r>
          </a:p>
          <a:p>
            <a:pPr lvl="2">
              <a:buClr>
                <a:schemeClr val="accent5">
                  <a:lumMod val="75000"/>
                </a:schemeClr>
              </a:buClr>
              <a:buFont typeface="Wingdings" panose="05000000000000000000" pitchFamily="2" charset="2"/>
              <a:buChar char="§"/>
            </a:pPr>
            <a:r>
              <a:rPr lang="en-US" sz="2800" dirty="0"/>
              <a:t>Eigenvectors</a:t>
            </a:r>
            <a:r>
              <a:rPr lang="en-US" sz="2800" b="1" dirty="0"/>
              <a:t>   </a:t>
            </a:r>
            <a:endParaRPr lang="en-IE" sz="2800" dirty="0"/>
          </a:p>
        </p:txBody>
      </p:sp>
      <p:graphicFrame>
        <p:nvGraphicFramePr>
          <p:cNvPr id="5" name="Object 4"/>
          <p:cNvGraphicFramePr>
            <a:graphicFrameLocks noChangeAspect="1"/>
          </p:cNvGraphicFramePr>
          <p:nvPr>
            <p:extLst>
              <p:ext uri="{D42A27DB-BD31-4B8C-83A1-F6EECF244321}">
                <p14:modId xmlns:p14="http://schemas.microsoft.com/office/powerpoint/2010/main" val="2261060279"/>
              </p:ext>
            </p:extLst>
          </p:nvPr>
        </p:nvGraphicFramePr>
        <p:xfrm>
          <a:off x="2895600" y="2057400"/>
          <a:ext cx="2295525" cy="609600"/>
        </p:xfrm>
        <a:graphic>
          <a:graphicData uri="http://schemas.openxmlformats.org/presentationml/2006/ole">
            <mc:AlternateContent xmlns:mc="http://schemas.openxmlformats.org/markup-compatibility/2006">
              <mc:Choice xmlns:v="urn:schemas-microsoft-com:vml" Requires="v">
                <p:oleObj name="Equation" r:id="rId3" imgW="838080" imgH="228600" progId="Equation.3">
                  <p:embed/>
                </p:oleObj>
              </mc:Choice>
              <mc:Fallback>
                <p:oleObj name="Equation" r:id="rId3" imgW="838080" imgH="228600" progId="Equation.3">
                  <p:embed/>
                  <p:pic>
                    <p:nvPicPr>
                      <p:cNvPr id="0" name=""/>
                      <p:cNvPicPr>
                        <a:picLocks noChangeAspect="1" noChangeArrowheads="1"/>
                      </p:cNvPicPr>
                      <p:nvPr/>
                    </p:nvPicPr>
                    <p:blipFill>
                      <a:blip r:embed="rId4">
                        <a:lum bright="-100000"/>
                      </a:blip>
                      <a:srcRect/>
                      <a:stretch>
                        <a:fillRect/>
                      </a:stretch>
                    </p:blipFill>
                    <p:spPr bwMode="auto">
                      <a:xfrm>
                        <a:off x="2895600" y="2057400"/>
                        <a:ext cx="22955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26357210"/>
              </p:ext>
            </p:extLst>
          </p:nvPr>
        </p:nvGraphicFramePr>
        <p:xfrm>
          <a:off x="6172200" y="2122487"/>
          <a:ext cx="2563812" cy="468313"/>
        </p:xfrm>
        <a:graphic>
          <a:graphicData uri="http://schemas.openxmlformats.org/presentationml/2006/ole">
            <mc:AlternateContent xmlns:mc="http://schemas.openxmlformats.org/markup-compatibility/2006">
              <mc:Choice xmlns:v="urn:schemas-microsoft-com:vml" Requires="v">
                <p:oleObj name="Equation" r:id="rId5" imgW="1218960" imgH="228600" progId="Equation.3">
                  <p:embed/>
                </p:oleObj>
              </mc:Choice>
              <mc:Fallback>
                <p:oleObj name="Equation" r:id="rId5" imgW="1218960" imgH="228600" progId="Equation.3">
                  <p:embed/>
                  <p:pic>
                    <p:nvPicPr>
                      <p:cNvPr id="0" name=""/>
                      <p:cNvPicPr>
                        <a:picLocks noChangeAspect="1" noChangeArrowheads="1"/>
                      </p:cNvPicPr>
                      <p:nvPr/>
                    </p:nvPicPr>
                    <p:blipFill>
                      <a:blip r:embed="rId6">
                        <a:lum bright="-100000"/>
                      </a:blip>
                      <a:srcRect/>
                      <a:stretch>
                        <a:fillRect/>
                      </a:stretch>
                    </p:blipFill>
                    <p:spPr bwMode="auto">
                      <a:xfrm>
                        <a:off x="6172200" y="2122487"/>
                        <a:ext cx="2563812"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12692274"/>
              </p:ext>
            </p:extLst>
          </p:nvPr>
        </p:nvGraphicFramePr>
        <p:xfrm>
          <a:off x="3048000" y="2514600"/>
          <a:ext cx="2227262" cy="609600"/>
        </p:xfrm>
        <a:graphic>
          <a:graphicData uri="http://schemas.openxmlformats.org/presentationml/2006/ole">
            <mc:AlternateContent xmlns:mc="http://schemas.openxmlformats.org/markup-compatibility/2006">
              <mc:Choice xmlns:v="urn:schemas-microsoft-com:vml" Requires="v">
                <p:oleObj name="Equation" r:id="rId7" imgW="812520" imgH="228600" progId="Equation.3">
                  <p:embed/>
                </p:oleObj>
              </mc:Choice>
              <mc:Fallback>
                <p:oleObj name="Equation" r:id="rId7" imgW="812520" imgH="228600" progId="Equation.3">
                  <p:embed/>
                  <p:pic>
                    <p:nvPicPr>
                      <p:cNvPr id="0" name=""/>
                      <p:cNvPicPr>
                        <a:picLocks noChangeAspect="1" noChangeArrowheads="1"/>
                      </p:cNvPicPr>
                      <p:nvPr/>
                    </p:nvPicPr>
                    <p:blipFill>
                      <a:blip r:embed="rId8">
                        <a:lum bright="-100000"/>
                      </a:blip>
                      <a:srcRect/>
                      <a:stretch>
                        <a:fillRect/>
                      </a:stretch>
                    </p:blipFill>
                    <p:spPr bwMode="auto">
                      <a:xfrm>
                        <a:off x="3048000" y="2514600"/>
                        <a:ext cx="22272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4" name="Slide Number Placeholder 5"/>
          <p:cNvSpPr txBox="1">
            <a:spLocks/>
          </p:cNvSpPr>
          <p:nvPr/>
        </p:nvSpPr>
        <p:spPr>
          <a:xfrm>
            <a:off x="8204396" y="6888480"/>
            <a:ext cx="733864" cy="27432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12225-5612-419B-A8D5-4B8EEE4C217E}" type="slidenum">
              <a:rPr lang="en-US" smtClean="0"/>
              <a:pPr/>
              <a:t>29</a:t>
            </a:fld>
            <a:endParaRPr lang="en-US"/>
          </a:p>
        </p:txBody>
      </p:sp>
      <mc:AlternateContent xmlns:mc="http://schemas.openxmlformats.org/markup-compatibility/2006" xmlns:a14="http://schemas.microsoft.com/office/drawing/2010/main">
        <mc:Choice Requires="a14">
          <p:sp>
            <p:nvSpPr>
              <p:cNvPr id="11" name="Rectangle 10"/>
              <p:cNvSpPr/>
              <p:nvPr/>
            </p:nvSpPr>
            <p:spPr>
              <a:xfrm>
                <a:off x="76200" y="3124200"/>
                <a:ext cx="8001000" cy="4145750"/>
              </a:xfrm>
              <a:prstGeom prst="rect">
                <a:avLst/>
              </a:prstGeom>
            </p:spPr>
            <p:txBody>
              <a:bodyPr wrap="square">
                <a:spAutoFit/>
              </a:bodyPr>
              <a:lstStyle/>
              <a:p>
                <a:pPr marL="639763" lvl="1" indent="-273050" eaLnBrk="0" hangingPunct="0">
                  <a:lnSpc>
                    <a:spcPct val="150000"/>
                  </a:lnSpc>
                  <a:spcBef>
                    <a:spcPts val="550"/>
                  </a:spcBef>
                  <a:buClr>
                    <a:schemeClr val="accent1"/>
                  </a:buClr>
                  <a:buSzPct val="70000"/>
                  <a:buFont typeface="Wingdings 2" charset="2"/>
                  <a:buChar char=""/>
                  <a:defRPr/>
                </a:pPr>
                <a:r>
                  <a:rPr kumimoji="1" lang="en-US" sz="2600" b="1" dirty="0">
                    <a:solidFill>
                      <a:srgbClr val="00B050"/>
                    </a:solidFill>
                    <a:latin typeface="Times New Roman" panose="02020603050405020304" pitchFamily="18" charset="0"/>
                    <a:ea typeface="宋体" charset="0"/>
                    <a:cs typeface="Times New Roman" panose="02020603050405020304" pitchFamily="18" charset="0"/>
                  </a:rPr>
                  <a:t>Important properties:</a:t>
                </a:r>
              </a:p>
              <a:p>
                <a:pPr marL="731520" lvl="1" indent="-274320">
                  <a:spcBef>
                    <a:spcPct val="20000"/>
                  </a:spcBef>
                  <a:buClr>
                    <a:srgbClr val="60B5CC"/>
                  </a:buClr>
                  <a:buSzPct val="100000"/>
                  <a:buFont typeface="Wingdings" pitchFamily="2" charset="2"/>
                  <a:buChar char="§"/>
                  <a:defRPr/>
                </a:pPr>
                <a:r>
                  <a:rPr kumimoji="1" lang="en-US" sz="2800" dirty="0">
                    <a:solidFill>
                      <a:prstClr val="black"/>
                    </a:solidFill>
                    <a:latin typeface="Calibri" pitchFamily="34" charset="0"/>
                  </a:rPr>
                  <a:t>Eigenvalues</a:t>
                </a:r>
                <a:r>
                  <a:rPr lang="en-US" sz="2800" dirty="0">
                    <a:solidFill>
                      <a:prstClr val="black"/>
                    </a:solidFill>
                    <a:latin typeface="Calibri" pitchFamily="34" charset="0"/>
                  </a:rPr>
                  <a:t> are non-negative real numbers</a:t>
                </a:r>
              </a:p>
              <a:p>
                <a:pPr marL="731520" lvl="1" indent="-274320">
                  <a:spcBef>
                    <a:spcPct val="20000"/>
                  </a:spcBef>
                  <a:buClr>
                    <a:srgbClr val="60B5CC"/>
                  </a:buClr>
                  <a:buSzPct val="100000"/>
                  <a:buFont typeface="Wingdings" pitchFamily="2" charset="2"/>
                  <a:buChar char="§"/>
                  <a:defRPr/>
                </a:pPr>
                <a:r>
                  <a:rPr lang="en-US" sz="2800" dirty="0">
                    <a:solidFill>
                      <a:prstClr val="black"/>
                    </a:solidFill>
                    <a:latin typeface="Calibri" pitchFamily="34" charset="0"/>
                  </a:rPr>
                  <a:t>Eigenvectors are real and orthogonal</a:t>
                </a:r>
              </a:p>
              <a:p>
                <a:pPr marL="639763" lvl="1" indent="-273050" eaLnBrk="0" hangingPunct="0">
                  <a:lnSpc>
                    <a:spcPct val="200000"/>
                  </a:lnSpc>
                  <a:spcBef>
                    <a:spcPts val="550"/>
                  </a:spcBef>
                  <a:buClr>
                    <a:schemeClr val="accent1"/>
                  </a:buClr>
                  <a:buSzPct val="70000"/>
                  <a:buFont typeface="Wingdings 2" charset="2"/>
                  <a:buChar char=""/>
                  <a:defRPr/>
                </a:pPr>
                <a:r>
                  <a:rPr kumimoji="1" lang="en-US" sz="2600" b="1" dirty="0">
                    <a:solidFill>
                      <a:srgbClr val="0000FF"/>
                    </a:solidFill>
                    <a:latin typeface="Times New Roman" panose="02020603050405020304" pitchFamily="18" charset="0"/>
                    <a:ea typeface="宋体" charset="0"/>
                    <a:cs typeface="Times New Roman" panose="02020603050405020304" pitchFamily="18" charset="0"/>
                  </a:rPr>
                  <a:t>What is trivial eigenpair?</a:t>
                </a:r>
                <a:endParaRPr kumimoji="1" lang="en-US" sz="2800" dirty="0">
                  <a:ea typeface="宋体" charset="0"/>
                  <a:cs typeface="宋体" charset="0"/>
                </a:endParaRPr>
              </a:p>
              <a:p>
                <a:pPr marL="366713" lvl="1" eaLnBrk="0" hangingPunct="0">
                  <a:spcBef>
                    <a:spcPts val="550"/>
                  </a:spcBef>
                  <a:buClr>
                    <a:schemeClr val="accent1"/>
                  </a:buClr>
                  <a:buSzPct val="70000"/>
                  <a:defRPr/>
                </a:pPr>
                <a:r>
                  <a:rPr kumimoji="1" lang="en-US" sz="2800" dirty="0">
                    <a:ea typeface="宋体" charset="0"/>
                    <a:cs typeface="宋体" charset="0"/>
                  </a:rPr>
                  <a:t>    </a:t>
                </a:r>
                <a14:m>
                  <m:oMath xmlns:m="http://schemas.openxmlformats.org/officeDocument/2006/math">
                    <m:r>
                      <a:rPr kumimoji="1" lang="en-US" sz="2800" dirty="0">
                        <a:latin typeface="Cambria Math"/>
                        <a:ea typeface="宋体" charset="0"/>
                        <a:cs typeface="宋体" charset="0"/>
                      </a:rPr>
                      <m:t>𝒙</m:t>
                    </m:r>
                    <m:r>
                      <a:rPr kumimoji="1" lang="en-US" sz="2800" dirty="0">
                        <a:latin typeface="Cambria Math"/>
                        <a:ea typeface="宋体" charset="0"/>
                        <a:cs typeface="宋体" charset="0"/>
                      </a:rPr>
                      <m:t>=(</m:t>
                    </m:r>
                    <m:r>
                      <a:rPr kumimoji="1" lang="en-US" sz="2800" dirty="0">
                        <a:latin typeface="Cambria Math"/>
                        <a:ea typeface="宋体" charset="0"/>
                        <a:cs typeface="宋体" charset="0"/>
                      </a:rPr>
                      <m:t>𝟏</m:t>
                    </m:r>
                    <m:r>
                      <a:rPr kumimoji="1" lang="en-US" sz="2800" dirty="0">
                        <a:latin typeface="Cambria Math"/>
                        <a:ea typeface="宋体" charset="0"/>
                        <a:cs typeface="宋体" charset="0"/>
                      </a:rPr>
                      <m:t>,…,</m:t>
                    </m:r>
                    <m:r>
                      <a:rPr kumimoji="1" lang="en-US" sz="2800" dirty="0">
                        <a:latin typeface="Cambria Math"/>
                        <a:ea typeface="宋体" charset="0"/>
                        <a:cs typeface="宋体" charset="0"/>
                      </a:rPr>
                      <m:t>𝟏</m:t>
                    </m:r>
                    <m:r>
                      <a:rPr kumimoji="1" lang="en-US" sz="2800" dirty="0">
                        <a:latin typeface="Cambria Math"/>
                        <a:ea typeface="宋体" charset="0"/>
                        <a:cs typeface="宋体" charset="0"/>
                      </a:rPr>
                      <m:t>)</m:t>
                    </m:r>
                  </m:oMath>
                </a14:m>
                <a:r>
                  <a:rPr lang="en-US" sz="2800" dirty="0">
                    <a:solidFill>
                      <a:prstClr val="black"/>
                    </a:solidFill>
                    <a:latin typeface="Calibri" pitchFamily="34" charset="0"/>
                  </a:rPr>
                  <a:t> then </a:t>
                </a:r>
                <a14:m>
                  <m:oMath xmlns:m="http://schemas.openxmlformats.org/officeDocument/2006/math">
                    <m:r>
                      <a:rPr lang="en-US" sz="2800" b="1" i="1" dirty="0">
                        <a:solidFill>
                          <a:prstClr val="black"/>
                        </a:solidFill>
                        <a:latin typeface="Cambria Math"/>
                      </a:rPr>
                      <m:t>𝑳</m:t>
                    </m:r>
                    <m:r>
                      <a:rPr lang="en-US" sz="2800" b="1" i="1" dirty="0">
                        <a:solidFill>
                          <a:prstClr val="black"/>
                        </a:solidFill>
                        <a:latin typeface="Cambria Math"/>
                      </a:rPr>
                      <m:t>⋅</m:t>
                    </m:r>
                    <m:r>
                      <a:rPr lang="en-US" sz="2800" b="1" i="1" dirty="0">
                        <a:solidFill>
                          <a:prstClr val="black"/>
                        </a:solidFill>
                        <a:latin typeface="Cambria Math"/>
                      </a:rPr>
                      <m:t>𝒙</m:t>
                    </m:r>
                    <m:r>
                      <a:rPr lang="en-US" sz="2800" b="1" i="1" dirty="0">
                        <a:solidFill>
                          <a:prstClr val="black"/>
                        </a:solidFill>
                        <a:latin typeface="Cambria Math"/>
                      </a:rPr>
                      <m:t>=</m:t>
                    </m:r>
                    <m:r>
                      <a:rPr lang="en-US" sz="2800" b="1" i="1" dirty="0">
                        <a:solidFill>
                          <a:prstClr val="black"/>
                        </a:solidFill>
                        <a:latin typeface="Cambria Math"/>
                      </a:rPr>
                      <m:t>𝟎</m:t>
                    </m:r>
                  </m:oMath>
                </a14:m>
                <a:r>
                  <a:rPr lang="en-US" sz="2800" dirty="0">
                    <a:solidFill>
                      <a:prstClr val="black"/>
                    </a:solidFill>
                    <a:latin typeface="Calibri" pitchFamily="34" charset="0"/>
                  </a:rPr>
                  <a:t> and so </a:t>
                </a:r>
                <a14:m>
                  <m:oMath xmlns:m="http://schemas.openxmlformats.org/officeDocument/2006/math">
                    <m:sSub>
                      <m:sSubPr>
                        <m:ctrlPr>
                          <a:rPr lang="en-US" sz="2800" b="1" i="1">
                            <a:solidFill>
                              <a:prstClr val="black"/>
                            </a:solidFill>
                            <a:latin typeface="Cambria Math" panose="02040503050406030204" pitchFamily="18" charset="0"/>
                          </a:rPr>
                        </m:ctrlPr>
                      </m:sSubPr>
                      <m:e>
                        <m:r>
                          <a:rPr lang="en-US" sz="2800" b="1" i="1">
                            <a:solidFill>
                              <a:prstClr val="black"/>
                            </a:solidFill>
                            <a:latin typeface="Cambria Math"/>
                          </a:rPr>
                          <m:t>𝝀</m:t>
                        </m:r>
                        <m:r>
                          <a:rPr lang="en-US" sz="2800" b="1" i="1">
                            <a:solidFill>
                              <a:prstClr val="black"/>
                            </a:solidFill>
                            <a:latin typeface="Cambria Math"/>
                          </a:rPr>
                          <m:t>=</m:t>
                        </m:r>
                        <m:r>
                          <a:rPr lang="en-US" sz="2800" b="1" i="1">
                            <a:solidFill>
                              <a:prstClr val="black"/>
                            </a:solidFill>
                            <a:latin typeface="Cambria Math"/>
                          </a:rPr>
                          <m:t>𝝀</m:t>
                        </m:r>
                      </m:e>
                      <m:sub>
                        <m:r>
                          <a:rPr lang="en-US" sz="2800" b="1" i="1">
                            <a:solidFill>
                              <a:prstClr val="black"/>
                            </a:solidFill>
                            <a:latin typeface="Cambria Math"/>
                          </a:rPr>
                          <m:t>𝟏</m:t>
                        </m:r>
                      </m:sub>
                    </m:sSub>
                    <m:r>
                      <a:rPr lang="en-US" sz="2800" b="1" i="1">
                        <a:solidFill>
                          <a:prstClr val="black"/>
                        </a:solidFill>
                        <a:latin typeface="Cambria Math"/>
                      </a:rPr>
                      <m:t>=</m:t>
                    </m:r>
                    <m:r>
                      <a:rPr lang="en-US" sz="2800" b="1" i="1">
                        <a:solidFill>
                          <a:prstClr val="black"/>
                        </a:solidFill>
                        <a:latin typeface="Cambria Math"/>
                      </a:rPr>
                      <m:t>𝟎</m:t>
                    </m:r>
                  </m:oMath>
                </a14:m>
                <a:endParaRPr lang="en-US" sz="2800" b="1" dirty="0">
                  <a:solidFill>
                    <a:prstClr val="black"/>
                  </a:solidFill>
                  <a:latin typeface="Calibri" pitchFamily="34" charset="0"/>
                </a:endParaRPr>
              </a:p>
              <a:p>
                <a:pPr lvl="1">
                  <a:spcBef>
                    <a:spcPct val="20000"/>
                  </a:spcBef>
                  <a:buClr>
                    <a:srgbClr val="60B5CC"/>
                  </a:buClr>
                  <a:buSzPct val="100000"/>
                  <a:defRPr/>
                </a:pPr>
                <a:endParaRPr lang="en-US" sz="2800" dirty="0">
                  <a:solidFill>
                    <a:prstClr val="black"/>
                  </a:solidFill>
                  <a:latin typeface="Calibri" pitchFamily="34" charset="0"/>
                </a:endParaRPr>
              </a:p>
              <a:p>
                <a:pPr marL="731520" lvl="1" indent="-274320">
                  <a:spcBef>
                    <a:spcPct val="20000"/>
                  </a:spcBef>
                  <a:buClr>
                    <a:srgbClr val="60B5CC"/>
                  </a:buClr>
                  <a:buSzPct val="100000"/>
                  <a:buFont typeface="Wingdings" pitchFamily="2" charset="2"/>
                  <a:buChar char="§"/>
                  <a:defRPr/>
                </a:pPr>
                <a:endParaRPr lang="en-IE" sz="2800" dirty="0">
                  <a:solidFill>
                    <a:prstClr val="black"/>
                  </a:solidFill>
                  <a:latin typeface="Calibri" pitchFamily="34"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6200" y="3124200"/>
                <a:ext cx="8001000" cy="4145750"/>
              </a:xfrm>
              <a:prstGeom prst="rect">
                <a:avLst/>
              </a:prstGeom>
              <a:blipFill rotWithShape="1">
                <a:blip r:embed="rId10"/>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1F203002-0E03-48B4-B081-56C7F65715CF}" type="slidenum">
              <a:rPr lang="en-US" smtClean="0"/>
              <a:t>29</a:t>
            </a:fld>
            <a:endParaRPr lang="en-US"/>
          </a:p>
        </p:txBody>
      </p:sp>
    </p:spTree>
    <p:extLst>
      <p:ext uri="{BB962C8B-B14F-4D97-AF65-F5344CB8AC3E}">
        <p14:creationId xmlns:p14="http://schemas.microsoft.com/office/powerpoint/2010/main" val="147167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p:txBody>
          <a:bodyPr/>
          <a:lstStyle/>
          <a:p>
            <a:r>
              <a:rPr lang="en-US" dirty="0"/>
              <a:t>What is the graph?</a:t>
            </a:r>
          </a:p>
          <a:p>
            <a:pPr lvl="1"/>
            <a:r>
              <a:rPr lang="en-US" dirty="0"/>
              <a:t>Definition</a:t>
            </a:r>
          </a:p>
          <a:p>
            <a:pPr lvl="2"/>
            <a:r>
              <a:rPr lang="en-US" dirty="0"/>
              <a:t>An ordered pair G = (V, E)</a:t>
            </a:r>
          </a:p>
          <a:p>
            <a:pPr lvl="3"/>
            <a:r>
              <a:rPr lang="en-US" dirty="0"/>
              <a:t>A set V of vertices</a:t>
            </a:r>
          </a:p>
          <a:p>
            <a:pPr lvl="3"/>
            <a:r>
              <a:rPr lang="en-US" dirty="0"/>
              <a:t>A set E of edges </a:t>
            </a:r>
          </a:p>
          <a:p>
            <a:pPr lvl="4"/>
            <a:r>
              <a:rPr lang="en-US" dirty="0"/>
              <a:t>A line of connection between two vertices</a:t>
            </a:r>
          </a:p>
          <a:p>
            <a:pPr lvl="4"/>
            <a:r>
              <a:rPr lang="en-US" dirty="0"/>
              <a:t>2-elements subsets of V</a:t>
            </a:r>
          </a:p>
          <a:p>
            <a:pPr lvl="1"/>
            <a:r>
              <a:rPr lang="en-US" dirty="0"/>
              <a:t>Types</a:t>
            </a:r>
          </a:p>
          <a:p>
            <a:pPr lvl="2"/>
            <a:r>
              <a:rPr lang="en-US" b="1" dirty="0"/>
              <a:t>Undirected graph</a:t>
            </a:r>
            <a:r>
              <a:rPr lang="en-US" dirty="0"/>
              <a:t>, directed graph, mixed graph, multigraph, weighted graph and so on</a:t>
            </a:r>
          </a:p>
        </p:txBody>
      </p:sp>
      <p:sp>
        <p:nvSpPr>
          <p:cNvPr id="4" name="Slide Number Placeholder 3"/>
          <p:cNvSpPr>
            <a:spLocks noGrp="1"/>
          </p:cNvSpPr>
          <p:nvPr>
            <p:ph type="sldNum" sz="quarter" idx="12"/>
          </p:nvPr>
        </p:nvSpPr>
        <p:spPr>
          <a:xfrm>
            <a:off x="0" y="1271588"/>
            <a:ext cx="533400" cy="244475"/>
          </a:xfrm>
        </p:spPr>
        <p:txBody>
          <a:bodyPr>
            <a:normAutofit fontScale="85000" lnSpcReduction="20000"/>
          </a:bodyPr>
          <a:lstStyle/>
          <a:p>
            <a:r>
              <a:rPr lang="en-US" altLang="zh-CN" dirty="0"/>
              <a:t>4</a:t>
            </a:r>
          </a:p>
        </p:txBody>
      </p:sp>
    </p:spTree>
    <p:extLst>
      <p:ext uri="{BB962C8B-B14F-4D97-AF65-F5344CB8AC3E}">
        <p14:creationId xmlns:p14="http://schemas.microsoft.com/office/powerpoint/2010/main" val="175314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Best Eigenvector for partitioning</a:t>
            </a:r>
          </a:p>
        </p:txBody>
      </p:sp>
      <p:sp>
        <p:nvSpPr>
          <p:cNvPr id="37" name="Rectangle 36"/>
          <p:cNvSpPr/>
          <p:nvPr/>
        </p:nvSpPr>
        <p:spPr>
          <a:xfrm>
            <a:off x="304799" y="1447800"/>
            <a:ext cx="8451377" cy="2633028"/>
          </a:xfrm>
          <a:prstGeom prst="rect">
            <a:avLst/>
          </a:prstGeom>
        </p:spPr>
        <p:txBody>
          <a:bodyPr wrap="square">
            <a:spAutoFit/>
          </a:bodyPr>
          <a:lstStyle/>
          <a:p>
            <a:pPr marL="319088" lvl="1" indent="-319088" eaLnBrk="0" hangingPunct="0">
              <a:lnSpc>
                <a:spcPct val="150000"/>
              </a:lnSpc>
              <a:spcBef>
                <a:spcPts val="700"/>
              </a:spcBef>
              <a:buClr>
                <a:schemeClr val="accent2"/>
              </a:buClr>
              <a:buSzPct val="60000"/>
              <a:buFont typeface="Wingdings" charset="2"/>
              <a:buChar char=""/>
              <a:defRPr/>
            </a:pPr>
            <a:r>
              <a:rPr kumimoji="1" lang="en-US" sz="2900" b="1" dirty="0">
                <a:solidFill>
                  <a:srgbClr val="00B050"/>
                </a:solidFill>
                <a:latin typeface="+mn-lt"/>
                <a:ea typeface="ＭＳ Ｐゴシック" charset="0"/>
                <a:cs typeface="宋体" charset="0"/>
              </a:rPr>
              <a:t>Second Eigenvector </a:t>
            </a:r>
          </a:p>
          <a:p>
            <a:pPr marL="1096963" lvl="2" indent="-273050" eaLnBrk="0" hangingPunct="0">
              <a:spcBef>
                <a:spcPts val="550"/>
              </a:spcBef>
              <a:buClr>
                <a:schemeClr val="accent1"/>
              </a:buClr>
              <a:buSzPct val="70000"/>
              <a:buFont typeface="Wingdings 2" charset="2"/>
              <a:buChar char=""/>
              <a:defRPr/>
            </a:pPr>
            <a:r>
              <a:rPr kumimoji="1" lang="en-US" sz="2600" dirty="0">
                <a:latin typeface="+mn-lt"/>
                <a:ea typeface="宋体" charset="0"/>
                <a:cs typeface="宋体" charset="0"/>
              </a:rPr>
              <a:t>Best eigenvector that represents best quality of graph partitioning.</a:t>
            </a:r>
          </a:p>
          <a:p>
            <a:pPr marL="1096963" lvl="2" indent="-273050" eaLnBrk="0" hangingPunct="0">
              <a:spcBef>
                <a:spcPts val="550"/>
              </a:spcBef>
              <a:buClr>
                <a:schemeClr val="accent1"/>
              </a:buClr>
              <a:buSzPct val="70000"/>
              <a:buFont typeface="Wingdings 2" charset="2"/>
              <a:buChar char=""/>
              <a:defRPr/>
            </a:pPr>
            <a:r>
              <a:rPr kumimoji="1" lang="en-US" sz="2600" dirty="0">
                <a:latin typeface="+mn-lt"/>
                <a:ea typeface="宋体" charset="0"/>
                <a:cs typeface="宋体" charset="0"/>
              </a:rPr>
              <a:t>Let’s check the components of           through   </a:t>
            </a:r>
          </a:p>
          <a:p>
            <a:pPr marL="731520" lvl="1" indent="-274320">
              <a:spcBef>
                <a:spcPct val="20000"/>
              </a:spcBef>
              <a:buClr>
                <a:srgbClr val="60B5CC"/>
              </a:buClr>
              <a:buSzPct val="100000"/>
              <a:buFont typeface="Wingdings" pitchFamily="2" charset="2"/>
              <a:buChar char="§"/>
              <a:defRPr/>
            </a:pPr>
            <a:endParaRPr lang="en-IE" sz="2800" dirty="0">
              <a:solidFill>
                <a:prstClr val="black"/>
              </a:solidFill>
              <a:latin typeface="Calibri"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352509884"/>
              </p:ext>
            </p:extLst>
          </p:nvPr>
        </p:nvGraphicFramePr>
        <p:xfrm>
          <a:off x="3810000" y="1600200"/>
          <a:ext cx="647700" cy="533400"/>
        </p:xfrm>
        <a:graphic>
          <a:graphicData uri="http://schemas.openxmlformats.org/presentationml/2006/ole">
            <mc:AlternateContent xmlns:mc="http://schemas.openxmlformats.org/markup-compatibility/2006">
              <mc:Choice xmlns:v="urn:schemas-microsoft-com:vml" Requires="v">
                <p:oleObj name="Equation" r:id="rId3" imgW="291960" imgH="215640" progId="Equation.3">
                  <p:embed/>
                </p:oleObj>
              </mc:Choice>
              <mc:Fallback>
                <p:oleObj name="Equation" r:id="rId3" imgW="291960" imgH="215640" progId="Equation.3">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3810000" y="1600200"/>
                        <a:ext cx="647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492697972"/>
              </p:ext>
            </p:extLst>
          </p:nvPr>
        </p:nvGraphicFramePr>
        <p:xfrm>
          <a:off x="5676900" y="3048000"/>
          <a:ext cx="647700" cy="533400"/>
        </p:xfrm>
        <a:graphic>
          <a:graphicData uri="http://schemas.openxmlformats.org/presentationml/2006/ole">
            <mc:AlternateContent xmlns:mc="http://schemas.openxmlformats.org/markup-compatibility/2006">
              <mc:Choice xmlns:v="urn:schemas-microsoft-com:vml" Requires="v">
                <p:oleObj name="Equation" r:id="rId5" imgW="291847" imgH="215713" progId="Equation.3">
                  <p:embed/>
                </p:oleObj>
              </mc:Choice>
              <mc:Fallback>
                <p:oleObj name="Equation" r:id="rId5" imgW="291847" imgH="215713" progId="Equation.3">
                  <p:embed/>
                  <p:pic>
                    <p:nvPicPr>
                      <p:cNvPr id="0" name=""/>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5676900" y="3048000"/>
                        <a:ext cx="647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46107607"/>
              </p:ext>
            </p:extLst>
          </p:nvPr>
        </p:nvGraphicFramePr>
        <p:xfrm>
          <a:off x="7467600" y="3048000"/>
          <a:ext cx="762000" cy="457200"/>
        </p:xfrm>
        <a:graphic>
          <a:graphicData uri="http://schemas.openxmlformats.org/presentationml/2006/ole">
            <mc:AlternateContent xmlns:mc="http://schemas.openxmlformats.org/markup-compatibility/2006">
              <mc:Choice xmlns:v="urn:schemas-microsoft-com:vml" Requires="v">
                <p:oleObj name="Equation" r:id="rId6" imgW="291960" imgH="215640" progId="Equation.3">
                  <p:embed/>
                </p:oleObj>
              </mc:Choice>
              <mc:Fallback>
                <p:oleObj name="Equation" r:id="rId6" imgW="29196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3048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304800" y="3581400"/>
            <a:ext cx="5486400" cy="538609"/>
          </a:xfrm>
          <a:prstGeom prst="rect">
            <a:avLst/>
          </a:prstGeom>
        </p:spPr>
        <p:txBody>
          <a:bodyPr wrap="square">
            <a:spAutoFit/>
          </a:bodyPr>
          <a:lstStyle/>
          <a:p>
            <a:pPr marL="319088" lvl="0" indent="-319088" eaLnBrk="0" hangingPunct="0">
              <a:spcBef>
                <a:spcPts val="700"/>
              </a:spcBef>
              <a:buClr>
                <a:srgbClr val="C0504D"/>
              </a:buClr>
              <a:buSzPct val="60000"/>
              <a:buFont typeface="Wingdings" charset="2"/>
              <a:buChar char=""/>
            </a:pPr>
            <a:r>
              <a:rPr kumimoji="1" lang="en-US" sz="2900" b="1" dirty="0">
                <a:solidFill>
                  <a:prstClr val="black"/>
                </a:solidFill>
                <a:latin typeface="Calibri"/>
                <a:ea typeface="ＭＳ Ｐゴシック" charset="0"/>
              </a:rPr>
              <a:t>Fact:</a:t>
            </a:r>
            <a:r>
              <a:rPr kumimoji="1" lang="en-US" sz="2900" b="1" dirty="0">
                <a:solidFill>
                  <a:srgbClr val="D60093"/>
                </a:solidFill>
                <a:latin typeface="Calibri"/>
                <a:ea typeface="ＭＳ Ｐゴシック" charset="0"/>
              </a:rPr>
              <a:t> For symmetric matrix (</a:t>
            </a:r>
            <a:r>
              <a:rPr kumimoji="1" lang="en-US" sz="2900" b="1" i="1" dirty="0">
                <a:solidFill>
                  <a:srgbClr val="D60093"/>
                </a:solidFill>
                <a:latin typeface="Times New Roman" pitchFamily="18" charset="0"/>
                <a:ea typeface="ＭＳ Ｐゴシック" charset="0"/>
                <a:cs typeface="Times New Roman" pitchFamily="18" charset="0"/>
              </a:rPr>
              <a:t>L)</a:t>
            </a:r>
            <a:r>
              <a:rPr kumimoji="1" lang="en-US" sz="2900" b="1" dirty="0">
                <a:solidFill>
                  <a:srgbClr val="D60093"/>
                </a:solidFill>
                <a:latin typeface="Calibri"/>
                <a:ea typeface="ＭＳ Ｐゴシック" charset="0"/>
              </a:rPr>
              <a:t>:</a:t>
            </a:r>
          </a:p>
        </p:txBody>
      </p:sp>
      <p:graphicFrame>
        <p:nvGraphicFramePr>
          <p:cNvPr id="9" name="Object 8"/>
          <p:cNvGraphicFramePr>
            <a:graphicFrameLocks noChangeAspect="1"/>
          </p:cNvGraphicFramePr>
          <p:nvPr>
            <p:extLst>
              <p:ext uri="{D42A27DB-BD31-4B8C-83A1-F6EECF244321}">
                <p14:modId xmlns:p14="http://schemas.microsoft.com/office/powerpoint/2010/main" val="625721744"/>
              </p:ext>
            </p:extLst>
          </p:nvPr>
        </p:nvGraphicFramePr>
        <p:xfrm>
          <a:off x="2667000" y="4038600"/>
          <a:ext cx="2946400" cy="903287"/>
        </p:xfrm>
        <a:graphic>
          <a:graphicData uri="http://schemas.openxmlformats.org/presentationml/2006/ole">
            <mc:AlternateContent xmlns:mc="http://schemas.openxmlformats.org/markup-compatibility/2006">
              <mc:Choice xmlns:v="urn:schemas-microsoft-com:vml" Requires="v">
                <p:oleObj name="Equation" r:id="rId8" imgW="952200" imgH="291960" progId="Equation.3">
                  <p:embed/>
                </p:oleObj>
              </mc:Choice>
              <mc:Fallback>
                <p:oleObj name="Equation" r:id="rId8" imgW="952200" imgH="291960" progId="Equation.3">
                  <p:embed/>
                  <p:pic>
                    <p:nvPicPr>
                      <p:cNvPr id="0" name=""/>
                      <p:cNvPicPr>
                        <a:picLocks noChangeAspect="1" noChangeArrowheads="1"/>
                      </p:cNvPicPr>
                      <p:nvPr/>
                    </p:nvPicPr>
                    <p:blipFill>
                      <a:blip r:embed="rId9"/>
                      <a:srcRect/>
                      <a:stretch>
                        <a:fillRect/>
                      </a:stretch>
                    </p:blipFill>
                    <p:spPr bwMode="auto">
                      <a:xfrm>
                        <a:off x="2667000" y="4038600"/>
                        <a:ext cx="2946400"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61" name="Content Placeholder 2"/>
              <p:cNvSpPr>
                <a:spLocks noGrp="1"/>
              </p:cNvSpPr>
              <p:nvPr>
                <p:ph idx="1"/>
              </p:nvPr>
            </p:nvSpPr>
            <p:spPr>
              <a:xfrm>
                <a:off x="228600" y="4800600"/>
                <a:ext cx="8763000" cy="1905000"/>
              </a:xfrm>
            </p:spPr>
            <p:txBody>
              <a:bodyPr/>
              <a:lstStyle/>
              <a:p>
                <a:r>
                  <a:rPr lang="en-US" b="1" dirty="0">
                    <a:solidFill>
                      <a:srgbClr val="FF0066"/>
                    </a:solidFill>
                  </a:rPr>
                  <a:t>Minimum is taken under the constraints </a:t>
                </a:r>
              </a:p>
              <a:p>
                <a:pPr lvl="1"/>
                <a14:m>
                  <m:oMath xmlns:m="http://schemas.openxmlformats.org/officeDocument/2006/math">
                    <m:r>
                      <a:rPr lang="en-US" b="1" i="1" dirty="0" smtClean="0">
                        <a:latin typeface="Cambria Math"/>
                        <a:cs typeface="Times New Roman" pitchFamily="18" charset="0"/>
                      </a:rPr>
                      <m:t>𝒙</m:t>
                    </m:r>
                  </m:oMath>
                </a14:m>
                <a:r>
                  <a:rPr lang="en-US" dirty="0"/>
                  <a:t> is unit vector: that is </a:t>
                </a:r>
                <a14:m>
                  <m:oMath xmlns:m="http://schemas.openxmlformats.org/officeDocument/2006/math">
                    <m:nary>
                      <m:naryPr>
                        <m:chr m:val="∑"/>
                        <m:supHide m:val="on"/>
                        <m:ctrlPr>
                          <a:rPr lang="en-US" b="1" i="1" dirty="0" smtClean="0">
                            <a:latin typeface="Cambria Math" panose="02040503050406030204" pitchFamily="18" charset="0"/>
                            <a:cs typeface="Times New Roman" pitchFamily="18" charset="0"/>
                          </a:rPr>
                        </m:ctrlPr>
                      </m:naryPr>
                      <m:sub>
                        <m:r>
                          <a:rPr lang="en-US" b="1" i="1" dirty="0" smtClean="0">
                            <a:latin typeface="Cambria Math"/>
                            <a:cs typeface="Times New Roman" pitchFamily="18" charset="0"/>
                          </a:rPr>
                          <m:t>𝒊</m:t>
                        </m:r>
                      </m:sub>
                      <m:sup/>
                      <m:e>
                        <m:sSubSup>
                          <m:sSubSupPr>
                            <m:ctrlPr>
                              <a:rPr lang="en-US" b="1" i="1" dirty="0" smtClean="0">
                                <a:latin typeface="Cambria Math" panose="02040503050406030204" pitchFamily="18" charset="0"/>
                                <a:cs typeface="Times New Roman" pitchFamily="18" charset="0"/>
                              </a:rPr>
                            </m:ctrlPr>
                          </m:sSubSupPr>
                          <m:e>
                            <m:r>
                              <a:rPr lang="en-US" b="1" i="1" dirty="0" smtClean="0">
                                <a:latin typeface="Cambria Math"/>
                                <a:cs typeface="Times New Roman" pitchFamily="18" charset="0"/>
                              </a:rPr>
                              <m:t>𝒙</m:t>
                            </m:r>
                          </m:e>
                          <m:sub>
                            <m:r>
                              <a:rPr lang="en-US" b="1" i="1" dirty="0" smtClean="0">
                                <a:latin typeface="Cambria Math"/>
                                <a:cs typeface="Times New Roman" pitchFamily="18" charset="0"/>
                              </a:rPr>
                              <m:t>𝒊</m:t>
                            </m:r>
                          </m:sub>
                          <m:sup>
                            <m:r>
                              <a:rPr lang="en-US" b="1" i="1" dirty="0" smtClean="0">
                                <a:latin typeface="Cambria Math"/>
                                <a:cs typeface="Times New Roman" pitchFamily="18" charset="0"/>
                              </a:rPr>
                              <m:t>𝟐</m:t>
                            </m:r>
                          </m:sup>
                        </m:sSubSup>
                        <m:r>
                          <a:rPr lang="en-US" b="1" i="1" dirty="0" smtClean="0">
                            <a:latin typeface="Cambria Math"/>
                            <a:cs typeface="Times New Roman" pitchFamily="18" charset="0"/>
                          </a:rPr>
                          <m:t>=</m:t>
                        </m:r>
                        <m:r>
                          <a:rPr lang="en-US" b="1" i="1" dirty="0" smtClean="0">
                            <a:latin typeface="Cambria Math"/>
                            <a:cs typeface="Times New Roman" pitchFamily="18" charset="0"/>
                          </a:rPr>
                          <m:t>𝟏</m:t>
                        </m:r>
                      </m:e>
                    </m:nary>
                  </m:oMath>
                </a14:m>
                <a:endParaRPr lang="en-US" b="1" dirty="0"/>
              </a:p>
              <a:p>
                <a:pPr lvl="1"/>
                <a14:m>
                  <m:oMath xmlns:m="http://schemas.openxmlformats.org/officeDocument/2006/math">
                    <m:r>
                      <a:rPr lang="en-US" b="1" i="1" dirty="0">
                        <a:latin typeface="Cambria Math"/>
                        <a:cs typeface="Times New Roman" pitchFamily="18" charset="0"/>
                      </a:rPr>
                      <m:t>𝒙</m:t>
                    </m:r>
                  </m:oMath>
                </a14:m>
                <a:r>
                  <a:rPr lang="en-US" dirty="0"/>
                  <a:t> is orthogonal to </a:t>
                </a:r>
                <a:r>
                  <a:rPr lang="en-US" b="1" dirty="0"/>
                  <a:t>1</a:t>
                </a:r>
                <a:r>
                  <a:rPr lang="en-US" b="1" baseline="30000" dirty="0"/>
                  <a:t>st</a:t>
                </a:r>
                <a:r>
                  <a:rPr lang="en-US" dirty="0"/>
                  <a:t> eigenvector </a:t>
                </a:r>
                <a14:m>
                  <m:oMath xmlns:m="http://schemas.openxmlformats.org/officeDocument/2006/math">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b="1" i="1" dirty="0" smtClean="0">
                        <a:latin typeface="Cambria Math"/>
                        <a:cs typeface="Times New Roman" pitchFamily="18" charset="0"/>
                      </a:rPr>
                      <m:t>𝟏</m:t>
                    </m:r>
                    <m:r>
                      <a:rPr lang="en-US" b="1" i="1" dirty="0" smtClean="0">
                        <a:latin typeface="Cambria Math"/>
                        <a:cs typeface="Times New Roman" pitchFamily="18" charset="0"/>
                      </a:rPr>
                      <m:t>)</m:t>
                    </m:r>
                    <m:r>
                      <a:rPr lang="en-US" i="1" dirty="0" smtClean="0">
                        <a:latin typeface="Cambria Math"/>
                      </a:rPr>
                      <m:t> </m:t>
                    </m:r>
                  </m:oMath>
                </a14:m>
                <a:r>
                  <a:rPr lang="en-US" dirty="0"/>
                  <a:t>thus: </a:t>
                </a:r>
                <a14:m>
                  <m:oMath xmlns:m="http://schemas.openxmlformats.org/officeDocument/2006/math">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𝟏</m:t>
                        </m:r>
                      </m:e>
                    </m:nary>
                    <m:r>
                      <a:rPr lang="en-US" b="1"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e>
                    </m:nary>
                    <m:r>
                      <a:rPr lang="en-US" b="1" i="1" smtClean="0">
                        <a:latin typeface="Cambria Math"/>
                      </a:rPr>
                      <m:t>=</m:t>
                    </m:r>
                    <m:r>
                      <a:rPr lang="en-US" b="1" i="1" smtClean="0">
                        <a:latin typeface="Cambria Math"/>
                      </a:rPr>
                      <m:t>𝟎</m:t>
                    </m:r>
                  </m:oMath>
                </a14:m>
                <a:endParaRPr lang="en-US" b="1" dirty="0"/>
              </a:p>
              <a:p>
                <a:pPr lvl="8"/>
                <a:endParaRPr lang="en-US" dirty="0"/>
              </a:p>
            </p:txBody>
          </p:sp>
        </mc:Choice>
        <mc:Fallback xmlns="">
          <p:sp>
            <p:nvSpPr>
              <p:cNvPr id="61" name="Content Placeholder 2"/>
              <p:cNvSpPr>
                <a:spLocks noGrp="1" noRot="1" noChangeAspect="1" noMove="1" noResize="1" noEditPoints="1" noAdjustHandles="1" noChangeArrowheads="1" noChangeShapeType="1" noTextEdit="1"/>
              </p:cNvSpPr>
              <p:nvPr>
                <p:ph idx="1"/>
              </p:nvPr>
            </p:nvSpPr>
            <p:spPr>
              <a:xfrm>
                <a:off x="228600" y="4800600"/>
                <a:ext cx="8763000" cy="1905000"/>
              </a:xfrm>
              <a:blipFill rotWithShape="1">
                <a:blip r:embed="rId11"/>
                <a:stretch>
                  <a:fillRect l="-418" t="-3205"/>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normAutofit fontScale="85000" lnSpcReduction="20000"/>
          </a:bodyPr>
          <a:lstStyle/>
          <a:p>
            <a:fld id="{1F203002-0E03-48B4-B081-56C7F65715CF}" type="slidenum">
              <a:rPr lang="en-US" smtClean="0"/>
              <a:t>30</a:t>
            </a:fld>
            <a:endParaRPr lang="en-US"/>
          </a:p>
        </p:txBody>
      </p:sp>
    </p:spTree>
    <p:extLst>
      <p:ext uri="{BB962C8B-B14F-4D97-AF65-F5344CB8AC3E}">
        <p14:creationId xmlns:p14="http://schemas.microsoft.com/office/powerpoint/2010/main" val="3698229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l-GR" sz="3200" b="1" dirty="0"/>
              <a:t>λ</a:t>
            </a:r>
            <a:r>
              <a:rPr lang="en-IE" sz="3200" b="1" dirty="0"/>
              <a:t>2 as optimization problem</a:t>
            </a:r>
            <a:endParaRPr lang="en-US" sz="3200" b="1" dirty="0"/>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381000" y="1600199"/>
                <a:ext cx="8610600" cy="4800601"/>
              </a:xfrm>
            </p:spPr>
            <p:txBody>
              <a:bodyPr/>
              <a:lstStyle/>
              <a:p>
                <a:r>
                  <a:rPr lang="en-US" b="1" dirty="0"/>
                  <a:t>Fact:</a:t>
                </a:r>
                <a:r>
                  <a:rPr lang="en-US" b="1" dirty="0">
                    <a:solidFill>
                      <a:srgbClr val="D60093"/>
                    </a:solidFill>
                  </a:rPr>
                  <a:t> For symmetric matrix </a:t>
                </a:r>
                <a:r>
                  <a:rPr lang="en-US" b="1" i="1" dirty="0">
                    <a:solidFill>
                      <a:srgbClr val="D60093"/>
                    </a:solidFill>
                    <a:latin typeface="Times New Roman" pitchFamily="18" charset="0"/>
                    <a:cs typeface="Times New Roman" pitchFamily="18" charset="0"/>
                  </a:rPr>
                  <a:t>(L)</a:t>
                </a:r>
                <a:r>
                  <a:rPr lang="en-US" b="1" dirty="0">
                    <a:solidFill>
                      <a:srgbClr val="D60093"/>
                    </a:solidFill>
                  </a:rPr>
                  <a:t>:</a:t>
                </a:r>
              </a:p>
              <a:p>
                <a:endParaRPr lang="en-US" dirty="0"/>
              </a:p>
              <a:p>
                <a:endParaRPr lang="en-US" dirty="0"/>
              </a:p>
              <a:p>
                <a:r>
                  <a:rPr lang="en-US" b="1" dirty="0">
                    <a:solidFill>
                      <a:srgbClr val="0000FF"/>
                    </a:solidFill>
                  </a:rPr>
                  <a:t>What is the meaning of min </a:t>
                </a:r>
                <a:r>
                  <a:rPr lang="en-US" b="1" i="1" dirty="0" err="1">
                    <a:solidFill>
                      <a:srgbClr val="0000FF"/>
                    </a:solidFill>
                    <a:latin typeface="Times New Roman" pitchFamily="18" charset="0"/>
                    <a:cs typeface="Times New Roman" pitchFamily="18" charset="0"/>
                  </a:rPr>
                  <a:t>x</a:t>
                </a:r>
                <a:r>
                  <a:rPr lang="en-US" b="1" baseline="30000" dirty="0" err="1">
                    <a:solidFill>
                      <a:srgbClr val="0000FF"/>
                    </a:solidFill>
                    <a:latin typeface="Times New Roman" pitchFamily="18" charset="0"/>
                    <a:cs typeface="Times New Roman" pitchFamily="18" charset="0"/>
                  </a:rPr>
                  <a:t>T</a:t>
                </a:r>
                <a:r>
                  <a:rPr lang="en-US" b="1" baseline="30000" dirty="0">
                    <a:solidFill>
                      <a:srgbClr val="0000FF"/>
                    </a:solidFill>
                    <a:latin typeface="Times New Roman" pitchFamily="18" charset="0"/>
                    <a:cs typeface="Times New Roman" pitchFamily="18" charset="0"/>
                  </a:rPr>
                  <a:t> </a:t>
                </a:r>
                <a:r>
                  <a:rPr lang="en-US" b="1" i="1" dirty="0">
                    <a:solidFill>
                      <a:srgbClr val="0000FF"/>
                    </a:solidFill>
                    <a:latin typeface="Times New Roman" pitchFamily="18" charset="0"/>
                    <a:cs typeface="Times New Roman" pitchFamily="18" charset="0"/>
                  </a:rPr>
                  <a:t>L x</a:t>
                </a:r>
                <a:r>
                  <a:rPr lang="en-US" b="1" dirty="0">
                    <a:solidFill>
                      <a:srgbClr val="0000FF"/>
                    </a:solidFill>
                  </a:rPr>
                  <a:t>  on </a:t>
                </a:r>
                <a:r>
                  <a:rPr lang="en-US" b="1" i="1" dirty="0">
                    <a:solidFill>
                      <a:srgbClr val="0000FF"/>
                    </a:solidFill>
                  </a:rPr>
                  <a:t>G</a:t>
                </a:r>
                <a:r>
                  <a:rPr lang="en-US" b="1" dirty="0">
                    <a:solidFill>
                      <a:srgbClr val="0000FF"/>
                    </a:solidFill>
                  </a:rPr>
                  <a:t>?</a:t>
                </a:r>
              </a:p>
              <a:p>
                <a:pPr lvl="1"/>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a:rPr>
                          <m:t>x</m:t>
                        </m:r>
                      </m:e>
                      <m:sup>
                        <m:r>
                          <m:rPr>
                            <m:sty m:val="p"/>
                          </m:rPr>
                          <a:rPr lang="en-US" b="0" i="0" smtClean="0">
                            <a:latin typeface="Cambria Math"/>
                          </a:rPr>
                          <m:t>T</m:t>
                        </m:r>
                      </m:sup>
                    </m:sSup>
                    <m:r>
                      <m:rPr>
                        <m:sty m:val="p"/>
                      </m:rPr>
                      <a:rPr lang="en-US" b="0" i="0" smtClean="0">
                        <a:latin typeface="Cambria Math"/>
                      </a:rPr>
                      <m:t>L</m:t>
                    </m:r>
                    <m:r>
                      <a:rPr lang="en-US" b="0" i="0" smtClean="0">
                        <a:latin typeface="Cambria Math"/>
                      </a:rPr>
                      <m:t> </m:t>
                    </m:r>
                    <m:r>
                      <m:rPr>
                        <m:sty m:val="p"/>
                      </m:rPr>
                      <a:rPr lang="en-US" b="0" i="0" smtClean="0">
                        <a:latin typeface="Cambria Math"/>
                      </a:rPr>
                      <m:t>x</m:t>
                    </m:r>
                    <m:r>
                      <a:rPr lang="en-US" b="0" i="0" smtClean="0">
                        <a:latin typeface="Cambria Math"/>
                      </a:rPr>
                      <m:t>=</m:t>
                    </m:r>
                  </m:oMath>
                </a14:m>
                <a:r>
                  <a:rPr lang="en-US" b="0" i="0" dirty="0">
                    <a:latin typeface="Cambria Math"/>
                  </a:rPr>
                  <a:t> </a:t>
                </a:r>
                <a14:m>
                  <m:oMath xmlns:m="http://schemas.openxmlformats.org/officeDocument/2006/math">
                    <m:sSup>
                      <m:sSupPr>
                        <m:ctrlPr>
                          <a:rPr lang="en-US" i="1">
                            <a:latin typeface="Cambria Math" panose="02040503050406030204" pitchFamily="18" charset="0"/>
                          </a:rPr>
                        </m:ctrlPr>
                      </m:sSupPr>
                      <m:e>
                        <m:r>
                          <m:rPr>
                            <m:sty m:val="p"/>
                          </m:rPr>
                          <a:rPr lang="en-US">
                            <a:latin typeface="Cambria Math"/>
                          </a:rPr>
                          <m:t>x</m:t>
                        </m:r>
                      </m:e>
                      <m:sup>
                        <m:r>
                          <m:rPr>
                            <m:sty m:val="p"/>
                          </m:rPr>
                          <a:rPr lang="en-US">
                            <a:latin typeface="Cambria Math"/>
                          </a:rPr>
                          <m:t>T</m:t>
                        </m:r>
                      </m:sup>
                    </m:sSup>
                    <m:r>
                      <a:rPr lang="en-US" b="0" i="0" smtClean="0">
                        <a:latin typeface="Cambria Math"/>
                      </a:rPr>
                      <m:t> </m:t>
                    </m:r>
                    <m:r>
                      <m:rPr>
                        <m:sty m:val="p"/>
                      </m:rPr>
                      <a:rPr lang="en-US" b="0" i="0" smtClean="0">
                        <a:latin typeface="Cambria Math"/>
                      </a:rPr>
                      <m:t>D</m:t>
                    </m:r>
                    <m:r>
                      <a:rPr lang="en-US" b="0" i="0" smtClean="0">
                        <a:latin typeface="Cambria Math"/>
                      </a:rPr>
                      <m:t> </m:t>
                    </m:r>
                    <m:r>
                      <m:rPr>
                        <m:sty m:val="p"/>
                      </m:rPr>
                      <a:rPr lang="en-US" b="0" i="0" smtClean="0">
                        <a:latin typeface="Cambria Math"/>
                      </a:rPr>
                      <m:t>x</m:t>
                    </m:r>
                    <m:r>
                      <a:rPr lang="en-US" b="0" i="0" smtClean="0">
                        <a:latin typeface="Cambria Math"/>
                      </a:rPr>
                      <m:t> −</m:t>
                    </m:r>
                    <m:sSup>
                      <m:sSupPr>
                        <m:ctrlPr>
                          <a:rPr lang="en-US" i="1">
                            <a:latin typeface="Cambria Math" panose="02040503050406030204" pitchFamily="18" charset="0"/>
                          </a:rPr>
                        </m:ctrlPr>
                      </m:sSupPr>
                      <m:e>
                        <m:r>
                          <m:rPr>
                            <m:sty m:val="p"/>
                          </m:rPr>
                          <a:rPr lang="en-US">
                            <a:latin typeface="Cambria Math"/>
                          </a:rPr>
                          <m:t>x</m:t>
                        </m:r>
                      </m:e>
                      <m:sup>
                        <m:r>
                          <m:rPr>
                            <m:sty m:val="p"/>
                          </m:rPr>
                          <a:rPr lang="en-US">
                            <a:latin typeface="Cambria Math"/>
                          </a:rPr>
                          <m:t>T</m:t>
                        </m:r>
                      </m:sup>
                    </m:sSup>
                    <m:r>
                      <a:rPr lang="en-US">
                        <a:latin typeface="Cambria Math"/>
                      </a:rPr>
                      <m:t> </m:t>
                    </m:r>
                    <m:r>
                      <m:rPr>
                        <m:sty m:val="p"/>
                      </m:rPr>
                      <a:rPr lang="en-US" b="0" i="0" smtClean="0">
                        <a:latin typeface="Cambria Math"/>
                      </a:rPr>
                      <m:t>A</m:t>
                    </m:r>
                    <m:r>
                      <a:rPr lang="en-US">
                        <a:latin typeface="Cambria Math"/>
                      </a:rPr>
                      <m:t> </m:t>
                    </m:r>
                    <m:r>
                      <m:rPr>
                        <m:sty m:val="p"/>
                      </m:rPr>
                      <a:rPr lang="en-US">
                        <a:latin typeface="Cambria Math"/>
                      </a:rPr>
                      <m:t>x</m:t>
                    </m:r>
                    <m:r>
                      <a:rPr lang="en-US">
                        <a:latin typeface="Cambria Math"/>
                      </a:rPr>
                      <m:t> </m:t>
                    </m:r>
                  </m:oMath>
                </a14:m>
                <a:endParaRPr lang="en-US" dirty="0">
                  <a:latin typeface="Cambria Math"/>
                </a:endParaRPr>
              </a:p>
              <a:p>
                <a:pPr lvl="1"/>
                <a14:m>
                  <m:oMath xmlns:m="http://schemas.openxmlformats.org/officeDocument/2006/math">
                    <m:sSup>
                      <m:sSupPr>
                        <m:ctrlPr>
                          <a:rPr lang="en-US" i="1">
                            <a:latin typeface="Cambria Math" panose="02040503050406030204" pitchFamily="18" charset="0"/>
                          </a:rPr>
                        </m:ctrlPr>
                      </m:sSupPr>
                      <m:e>
                        <m:r>
                          <m:rPr>
                            <m:sty m:val="p"/>
                          </m:rPr>
                          <a:rPr lang="en-US">
                            <a:latin typeface="Cambria Math"/>
                          </a:rPr>
                          <m:t>x</m:t>
                        </m:r>
                      </m:e>
                      <m:sup>
                        <m:r>
                          <m:rPr>
                            <m:sty m:val="p"/>
                          </m:rPr>
                          <a:rPr lang="en-US">
                            <a:latin typeface="Cambria Math"/>
                          </a:rPr>
                          <m:t>T</m:t>
                        </m:r>
                      </m:sup>
                    </m:sSup>
                    <m:r>
                      <a:rPr lang="en-US">
                        <a:latin typeface="Cambria Math"/>
                      </a:rPr>
                      <m:t> </m:t>
                    </m:r>
                    <m:r>
                      <m:rPr>
                        <m:sty m:val="p"/>
                      </m:rPr>
                      <a:rPr lang="en-US">
                        <a:latin typeface="Cambria Math"/>
                      </a:rPr>
                      <m:t>D</m:t>
                    </m:r>
                    <m:r>
                      <a:rPr lang="en-US">
                        <a:latin typeface="Cambria Math"/>
                      </a:rPr>
                      <m:t> </m:t>
                    </m:r>
                    <m:r>
                      <m:rPr>
                        <m:sty m:val="p"/>
                      </m:rPr>
                      <a:rPr lang="en-US">
                        <a:latin typeface="Cambria Math"/>
                      </a:rPr>
                      <m:t>x</m:t>
                    </m:r>
                  </m:oMath>
                </a14:m>
                <a:r>
                  <a:rPr lang="en-US" dirty="0">
                    <a:latin typeface="Cambria Math"/>
                  </a:rPr>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a:rPr>
                          <m:t>𝑖</m:t>
                        </m:r>
                        <m:r>
                          <a:rPr lang="en-US" b="0" i="1" smtClean="0">
                            <a:latin typeface="Cambria Math"/>
                          </a:rPr>
                          <m:t>=</m:t>
                        </m:r>
                        <m:r>
                          <a:rPr lang="en-US" i="1">
                            <a:latin typeface="Cambria Math"/>
                          </a:rPr>
                          <m:t>1</m:t>
                        </m:r>
                      </m:sub>
                      <m:sup>
                        <m:r>
                          <a:rPr lang="en-US" i="1">
                            <a:latin typeface="Cambria Math"/>
                          </a:rPr>
                          <m:t>𝑛</m:t>
                        </m:r>
                      </m:sup>
                      <m:e>
                        <m:sSub>
                          <m:sSubPr>
                            <m:ctrlPr>
                              <a:rPr lang="en-US" i="1">
                                <a:latin typeface="Cambria Math" panose="02040503050406030204" pitchFamily="18" charset="0"/>
                              </a:rPr>
                            </m:ctrlPr>
                          </m:sSubPr>
                          <m:e>
                            <m:r>
                              <a:rPr lang="en-US" b="0" i="1" smtClean="0">
                                <a:latin typeface="Cambria Math"/>
                              </a:rPr>
                              <m:t>𝑑</m:t>
                            </m:r>
                          </m:e>
                          <m:sub>
                            <m:r>
                              <a:rPr lang="en-US" i="1">
                                <a:latin typeface="Cambria Math"/>
                              </a:rPr>
                              <m:t>𝑖</m:t>
                            </m:r>
                          </m:sub>
                        </m:sSub>
                      </m:e>
                    </m:nary>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𝑖</m:t>
                        </m:r>
                      </m:sub>
                      <m:sup>
                        <m:r>
                          <a:rPr lang="en-US" i="1">
                            <a:latin typeface="Cambria Math"/>
                          </a:rPr>
                          <m:t>2</m:t>
                        </m:r>
                      </m:sup>
                    </m:sSubSup>
                  </m:oMath>
                </a14:m>
                <a:r>
                  <a:rPr lang="en-US" dirty="0"/>
                  <a:t> </a:t>
                </a:r>
                <a:r>
                  <a:rPr lang="en-US" dirty="0">
                    <a:latin typeface="Cambria Math"/>
                  </a:rPr>
                  <a:t>= </a:t>
                </a:r>
                <a14:m>
                  <m:oMath xmlns:m="http://schemas.openxmlformats.org/officeDocument/2006/math">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m:t>
                        </m:r>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𝑖</m:t>
                            </m:r>
                          </m:sub>
                          <m:sup>
                            <m:r>
                              <a:rPr lang="en-US" i="1">
                                <a:latin typeface="Cambria Math"/>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𝑗</m:t>
                            </m:r>
                          </m:sub>
                          <m:sup>
                            <m:r>
                              <a:rPr lang="en-US" i="1">
                                <a:latin typeface="Cambria Math"/>
                              </a:rPr>
                              <m:t>2</m:t>
                            </m:r>
                          </m:sup>
                        </m:sSubSup>
                        <m:r>
                          <a:rPr lang="en-US" i="1">
                            <a:latin typeface="Cambria Math"/>
                          </a:rPr>
                          <m:t>)</m:t>
                        </m:r>
                      </m:e>
                    </m:nary>
                  </m:oMath>
                </a14:m>
                <a:endParaRPr lang="en-US" dirty="0"/>
              </a:p>
              <a:p>
                <a:pPr lvl="1"/>
                <a14:m>
                  <m:oMath xmlns:m="http://schemas.openxmlformats.org/officeDocument/2006/math">
                    <m:sSup>
                      <m:sSupPr>
                        <m:ctrlPr>
                          <a:rPr lang="en-US" i="1">
                            <a:latin typeface="Cambria Math" panose="02040503050406030204" pitchFamily="18" charset="0"/>
                          </a:rPr>
                        </m:ctrlPr>
                      </m:sSupPr>
                      <m:e>
                        <m:r>
                          <m:rPr>
                            <m:sty m:val="p"/>
                          </m:rPr>
                          <a:rPr lang="en-US">
                            <a:latin typeface="Cambria Math"/>
                          </a:rPr>
                          <m:t>x</m:t>
                        </m:r>
                      </m:e>
                      <m:sup>
                        <m:r>
                          <m:rPr>
                            <m:sty m:val="p"/>
                          </m:rPr>
                          <a:rPr lang="en-US">
                            <a:latin typeface="Cambria Math"/>
                          </a:rPr>
                          <m:t>T</m:t>
                        </m:r>
                      </m:sup>
                    </m:sSup>
                    <m:r>
                      <a:rPr lang="en-US">
                        <a:latin typeface="Cambria Math"/>
                      </a:rPr>
                      <m:t> </m:t>
                    </m:r>
                    <m:r>
                      <m:rPr>
                        <m:sty m:val="p"/>
                      </m:rPr>
                      <a:rPr lang="en-US">
                        <a:latin typeface="Cambria Math"/>
                      </a:rPr>
                      <m:t>A</m:t>
                    </m:r>
                    <m:r>
                      <a:rPr lang="en-US">
                        <a:latin typeface="Cambria Math"/>
                      </a:rPr>
                      <m:t> </m:t>
                    </m:r>
                    <m:r>
                      <m:rPr>
                        <m:sty m:val="p"/>
                      </m:rPr>
                      <a:rPr lang="en-US">
                        <a:latin typeface="Cambria Math"/>
                      </a:rPr>
                      <m:t>x</m:t>
                    </m:r>
                    <m:r>
                      <a:rPr lang="en-US">
                        <a:latin typeface="Cambria Math"/>
                      </a:rPr>
                      <m:t> </m:t>
                    </m:r>
                  </m:oMath>
                </a14:m>
                <a:r>
                  <a:rPr lang="en-US" dirty="0">
                    <a:latin typeface="Cambria Math"/>
                  </a:rPr>
                  <a:t>= </a:t>
                </a:r>
                <a14:m>
                  <m:oMath xmlns:m="http://schemas.openxmlformats.org/officeDocument/2006/math">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2</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e>
                    </m:nary>
                  </m:oMath>
                </a14:m>
                <a:endParaRPr lang="en-US" dirty="0">
                  <a:latin typeface="Cambria Math"/>
                </a:endParaRPr>
              </a:p>
              <a:p>
                <a:pPr lvl="1"/>
                <a14:m>
                  <m:oMath xmlns:m="http://schemas.openxmlformats.org/officeDocument/2006/math">
                    <m:sSup>
                      <m:sSupPr>
                        <m:ctrlPr>
                          <a:rPr lang="en-US" i="1">
                            <a:latin typeface="Cambria Math" panose="02040503050406030204" pitchFamily="18" charset="0"/>
                          </a:rPr>
                        </m:ctrlPr>
                      </m:sSupPr>
                      <m:e>
                        <m:r>
                          <m:rPr>
                            <m:sty m:val="p"/>
                          </m:rPr>
                          <a:rPr lang="en-US">
                            <a:latin typeface="Cambria Math"/>
                          </a:rPr>
                          <m:t>x</m:t>
                        </m:r>
                      </m:e>
                      <m:sup>
                        <m:r>
                          <m:rPr>
                            <m:sty m:val="p"/>
                          </m:rPr>
                          <a:rPr lang="en-US">
                            <a:latin typeface="Cambria Math"/>
                          </a:rPr>
                          <m:t>T</m:t>
                        </m:r>
                      </m:sup>
                    </m:sSup>
                    <m:r>
                      <m:rPr>
                        <m:sty m:val="p"/>
                      </m:rPr>
                      <a:rPr lang="en-US">
                        <a:latin typeface="Cambria Math"/>
                      </a:rPr>
                      <m:t>L</m:t>
                    </m:r>
                    <m:r>
                      <a:rPr lang="en-US">
                        <a:latin typeface="Cambria Math"/>
                      </a:rPr>
                      <m:t> </m:t>
                    </m:r>
                    <m:r>
                      <m:rPr>
                        <m:sty m:val="p"/>
                      </m:rPr>
                      <a:rPr lang="en-US">
                        <a:latin typeface="Cambria Math"/>
                      </a:rPr>
                      <m:t>x</m:t>
                    </m:r>
                    <m:r>
                      <a:rPr lang="en-US" i="1">
                        <a:latin typeface="Cambria Math"/>
                      </a:rPr>
                      <m:t> =</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a:rPr lang="en-US" i="1">
                                <a:latin typeface="Cambria Math"/>
                              </a:rPr>
                              <m:t>𝑖</m:t>
                            </m:r>
                            <m:r>
                              <a:rPr lang="en-US" i="1">
                                <a:latin typeface="Cambria Math"/>
                              </a:rPr>
                              <m:t>,</m:t>
                            </m:r>
                            <m:r>
                              <a:rPr lang="en-US" i="1">
                                <a:latin typeface="Cambria Math"/>
                              </a:rPr>
                              <m:t>𝑗</m:t>
                            </m:r>
                          </m:e>
                        </m:d>
                        <m:r>
                          <a:rPr lang="en-US" i="1">
                            <a:latin typeface="Cambria Math"/>
                          </a:rPr>
                          <m:t>∈</m:t>
                        </m:r>
                        <m:r>
                          <a:rPr lang="en-US" i="1">
                            <a:latin typeface="Cambria Math"/>
                          </a:rPr>
                          <m:t>𝐸</m:t>
                        </m:r>
                      </m:sub>
                      <m:sup/>
                      <m:e>
                        <m:r>
                          <a:rPr lang="en-US" i="1">
                            <a:latin typeface="Cambria Math"/>
                          </a:rPr>
                          <m:t>(</m:t>
                        </m:r>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𝑖</m:t>
                            </m:r>
                          </m:sub>
                          <m:sup>
                            <m:r>
                              <a:rPr lang="en-US" i="1">
                                <a:latin typeface="Cambria Math"/>
                              </a:rPr>
                              <m:t>2</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𝑥</m:t>
                            </m:r>
                          </m:e>
                          <m:sub>
                            <m:r>
                              <a:rPr lang="en-US" i="1">
                                <a:latin typeface="Cambria Math"/>
                              </a:rPr>
                              <m:t>𝑗</m:t>
                            </m:r>
                          </m:sub>
                          <m:sup>
                            <m:r>
                              <a:rPr lang="en-US" i="1">
                                <a:latin typeface="Cambria Math"/>
                              </a:rPr>
                              <m:t>2</m:t>
                            </m:r>
                          </m:sup>
                        </m:sSubSup>
                        <m:r>
                          <a:rPr lang="en-US" i="1">
                            <a:latin typeface="Cambria Math"/>
                          </a:rPr>
                          <m:t>−2</m:t>
                        </m:r>
                        <m:sSub>
                          <m:sSubPr>
                            <m:ctrlPr>
                              <a:rPr lang="en-US" i="1">
                                <a:latin typeface="Cambria Math" panose="02040503050406030204" pitchFamily="18" charset="0"/>
                              </a:rPr>
                            </m:ctrlPr>
                          </m:sSubPr>
                          <m:e>
                            <m:r>
                              <a:rPr lang="en-US" i="1">
                                <a:latin typeface="Cambria Math"/>
                              </a:rPr>
                              <m:t>𝑥</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𝑥</m:t>
                            </m:r>
                          </m:e>
                          <m:sub>
                            <m:r>
                              <a:rPr lang="en-US" i="1">
                                <a:latin typeface="Cambria Math"/>
                              </a:rPr>
                              <m:t>𝑗</m:t>
                            </m:r>
                          </m:sub>
                        </m:sSub>
                        <m:r>
                          <a:rPr lang="en-US" i="1">
                            <a:latin typeface="Cambria Math"/>
                          </a:rPr>
                          <m:t>)</m:t>
                        </m:r>
                      </m:e>
                    </m:nary>
                    <m:r>
                      <a:rPr lang="en-US" b="0" i="0" smtClean="0">
                        <a:latin typeface="Cambria Math"/>
                      </a:rPr>
                      <m:t>=</m:t>
                    </m:r>
                    <m:nary>
                      <m:naryPr>
                        <m:chr m:val="∑"/>
                        <m:supHide m:val="on"/>
                        <m:ctrlPr>
                          <a:rPr lang="en-US" b="1" i="1">
                            <a:solidFill>
                              <a:srgbClr val="0000FF"/>
                            </a:solidFill>
                            <a:latin typeface="Cambria Math" panose="02040503050406030204" pitchFamily="18" charset="0"/>
                          </a:rPr>
                        </m:ctrlPr>
                      </m:naryPr>
                      <m:sub>
                        <m:d>
                          <m:dPr>
                            <m:ctrlPr>
                              <a:rPr lang="en-US" b="1" i="1">
                                <a:solidFill>
                                  <a:srgbClr val="0000FF"/>
                                </a:solidFill>
                                <a:latin typeface="Cambria Math" panose="02040503050406030204" pitchFamily="18" charset="0"/>
                              </a:rPr>
                            </m:ctrlPr>
                          </m:dPr>
                          <m:e>
                            <m:r>
                              <a:rPr lang="en-US" b="1" i="1">
                                <a:solidFill>
                                  <a:srgbClr val="0000FF"/>
                                </a:solidFill>
                                <a:latin typeface="Cambria Math"/>
                              </a:rPr>
                              <m:t>𝒊</m:t>
                            </m:r>
                            <m:r>
                              <a:rPr lang="en-US" b="1" i="1">
                                <a:solidFill>
                                  <a:srgbClr val="0000FF"/>
                                </a:solidFill>
                                <a:latin typeface="Cambria Math"/>
                              </a:rPr>
                              <m:t>,</m:t>
                            </m:r>
                            <m:r>
                              <a:rPr lang="en-US" b="1" i="1">
                                <a:solidFill>
                                  <a:srgbClr val="0000FF"/>
                                </a:solidFill>
                                <a:latin typeface="Cambria Math"/>
                              </a:rPr>
                              <m:t>𝒋</m:t>
                            </m:r>
                          </m:e>
                        </m:d>
                        <m:r>
                          <a:rPr lang="en-US" b="1" i="1">
                            <a:solidFill>
                              <a:srgbClr val="0000FF"/>
                            </a:solidFill>
                            <a:latin typeface="Cambria Math"/>
                          </a:rPr>
                          <m:t>∈</m:t>
                        </m:r>
                        <m:r>
                          <a:rPr lang="en-US" b="1" i="1">
                            <a:solidFill>
                              <a:srgbClr val="0000FF"/>
                            </a:solidFill>
                            <a:latin typeface="Cambria Math"/>
                          </a:rPr>
                          <m:t>𝑬</m:t>
                        </m:r>
                      </m:sub>
                      <m:sup/>
                      <m:e>
                        <m:sSup>
                          <m:sSupPr>
                            <m:ctrlPr>
                              <a:rPr lang="en-US" b="1" i="1">
                                <a:solidFill>
                                  <a:srgbClr val="0000FF"/>
                                </a:solidFill>
                                <a:latin typeface="Cambria Math" panose="02040503050406030204" pitchFamily="18" charset="0"/>
                              </a:rPr>
                            </m:ctrlPr>
                          </m:sSupPr>
                          <m:e>
                            <m:d>
                              <m:dPr>
                                <m:ctrlPr>
                                  <a:rPr lang="en-US" b="1" i="1">
                                    <a:solidFill>
                                      <a:srgbClr val="0000FF"/>
                                    </a:solidFill>
                                    <a:latin typeface="Cambria Math" panose="02040503050406030204" pitchFamily="18" charset="0"/>
                                  </a:rPr>
                                </m:ctrlPr>
                              </m:dPr>
                              <m:e>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𝒊</m:t>
                                    </m:r>
                                  </m:sub>
                                  <m:sup/>
                                </m:sSubSup>
                                <m:r>
                                  <a:rPr lang="en-US" b="1" i="1">
                                    <a:solidFill>
                                      <a:srgbClr val="0000FF"/>
                                    </a:solidFill>
                                    <a:latin typeface="Cambria Math"/>
                                  </a:rPr>
                                  <m:t>−</m:t>
                                </m:r>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𝒙</m:t>
                                    </m:r>
                                  </m:e>
                                  <m:sub>
                                    <m:r>
                                      <a:rPr lang="en-US" b="1" i="1">
                                        <a:solidFill>
                                          <a:srgbClr val="0000FF"/>
                                        </a:solidFill>
                                        <a:latin typeface="Cambria Math"/>
                                      </a:rPr>
                                      <m:t>𝒋</m:t>
                                    </m:r>
                                  </m:sub>
                                  <m:sup/>
                                </m:sSubSup>
                              </m:e>
                            </m:d>
                          </m:e>
                          <m:sup>
                            <m:r>
                              <a:rPr lang="en-US" b="1" i="1">
                                <a:solidFill>
                                  <a:srgbClr val="0000FF"/>
                                </a:solidFill>
                                <a:latin typeface="Cambria Math"/>
                              </a:rPr>
                              <m:t>𝟐</m:t>
                            </m:r>
                          </m:sup>
                        </m:sSup>
                      </m:e>
                    </m:nary>
                  </m:oMath>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381000" y="1600199"/>
                <a:ext cx="8610600" cy="4800601"/>
              </a:xfrm>
              <a:blipFill rotWithShape="1">
                <a:blip r:embed="rId4"/>
                <a:stretch>
                  <a:fillRect l="-425" t="-1396"/>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pPr>
              <a:defRPr/>
            </a:pPr>
            <a:fld id="{2FB82157-1A3D-4543-BB36-318E47FF2E9F}" type="slidenum">
              <a:rPr lang="en-IE" smtClean="0"/>
              <a:pPr>
                <a:defRPr/>
              </a:pPr>
              <a:t>31</a:t>
            </a:fld>
            <a:endParaRPr lang="en-IE"/>
          </a:p>
        </p:txBody>
      </p:sp>
      <p:graphicFrame>
        <p:nvGraphicFramePr>
          <p:cNvPr id="10" name="Object 9"/>
          <p:cNvGraphicFramePr>
            <a:graphicFrameLocks noChangeAspect="1"/>
          </p:cNvGraphicFramePr>
          <p:nvPr>
            <p:extLst>
              <p:ext uri="{D42A27DB-BD31-4B8C-83A1-F6EECF244321}">
                <p14:modId xmlns:p14="http://schemas.microsoft.com/office/powerpoint/2010/main" val="1743400688"/>
              </p:ext>
            </p:extLst>
          </p:nvPr>
        </p:nvGraphicFramePr>
        <p:xfrm>
          <a:off x="2667000" y="2362200"/>
          <a:ext cx="2943225" cy="903287"/>
        </p:xfrm>
        <a:graphic>
          <a:graphicData uri="http://schemas.openxmlformats.org/presentationml/2006/ole">
            <mc:AlternateContent xmlns:mc="http://schemas.openxmlformats.org/markup-compatibility/2006">
              <mc:Choice xmlns:v="urn:schemas-microsoft-com:vml" Requires="v">
                <p:oleObj name="Equation" r:id="rId5" imgW="952200" imgH="291960" progId="Equation.3">
                  <p:embed/>
                </p:oleObj>
              </mc:Choice>
              <mc:Fallback>
                <p:oleObj name="Equation" r:id="rId5" imgW="952200" imgH="291960" progId="Equation.3">
                  <p:embed/>
                  <p:pic>
                    <p:nvPicPr>
                      <p:cNvPr id="0" name=""/>
                      <p:cNvPicPr>
                        <a:picLocks noChangeAspect="1" noChangeArrowheads="1"/>
                      </p:cNvPicPr>
                      <p:nvPr/>
                    </p:nvPicPr>
                    <p:blipFill>
                      <a:blip r:embed="rId6"/>
                      <a:srcRect/>
                      <a:stretch>
                        <a:fillRect/>
                      </a:stretch>
                    </p:blipFill>
                    <p:spPr bwMode="auto">
                      <a:xfrm>
                        <a:off x="2667000" y="2362200"/>
                        <a:ext cx="294322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0"/>
          <p:cNvGrpSpPr/>
          <p:nvPr/>
        </p:nvGrpSpPr>
        <p:grpSpPr>
          <a:xfrm>
            <a:off x="7543800" y="228600"/>
            <a:ext cx="1447800" cy="685800"/>
            <a:chOff x="7696200" y="0"/>
            <a:chExt cx="1447800" cy="685800"/>
          </a:xfrm>
        </p:grpSpPr>
        <p:sp>
          <p:nvSpPr>
            <p:cNvPr id="12" name="Teardrop 11"/>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3" name="Rectangle 12"/>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
        <p:nvSpPr>
          <p:cNvPr id="5" name="TextBox 4"/>
          <p:cNvSpPr txBox="1"/>
          <p:nvPr/>
        </p:nvSpPr>
        <p:spPr>
          <a:xfrm>
            <a:off x="6248400" y="3714690"/>
            <a:ext cx="2743200" cy="400110"/>
          </a:xfrm>
          <a:prstGeom prst="rect">
            <a:avLst/>
          </a:prstGeom>
          <a:noFill/>
        </p:spPr>
        <p:txBody>
          <a:bodyPr wrap="square" rtlCol="0">
            <a:spAutoFit/>
          </a:bodyPr>
          <a:lstStyle/>
          <a:p>
            <a:r>
              <a:rPr lang="en-US" sz="2000" b="1" dirty="0">
                <a:solidFill>
                  <a:srgbClr val="00B050"/>
                </a:solidFill>
              </a:rPr>
              <a:t>Remember : L = D - A</a:t>
            </a:r>
          </a:p>
        </p:txBody>
      </p:sp>
    </p:spTree>
    <p:extLst>
      <p:ext uri="{BB962C8B-B14F-4D97-AF65-F5344CB8AC3E}">
        <p14:creationId xmlns:p14="http://schemas.microsoft.com/office/powerpoint/2010/main" val="1041674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z="3200" b="1" dirty="0"/>
              <a:t>λ</a:t>
            </a:r>
            <a:r>
              <a:rPr lang="en-IE" sz="3200" b="1" dirty="0"/>
              <a:t>2 as optimization problem</a:t>
            </a:r>
            <a:endParaRPr lang="en-US" sz="3200" b="1" dirty="0"/>
          </a:p>
        </p:txBody>
      </p:sp>
      <p:graphicFrame>
        <p:nvGraphicFramePr>
          <p:cNvPr id="38914" name="Object 2"/>
          <p:cNvGraphicFramePr>
            <a:graphicFrameLocks noChangeAspect="1"/>
          </p:cNvGraphicFramePr>
          <p:nvPr>
            <p:extLst>
              <p:ext uri="{D42A27DB-BD31-4B8C-83A1-F6EECF244321}">
                <p14:modId xmlns:p14="http://schemas.microsoft.com/office/powerpoint/2010/main" val="3067790221"/>
              </p:ext>
            </p:extLst>
          </p:nvPr>
        </p:nvGraphicFramePr>
        <p:xfrm>
          <a:off x="1309578" y="1905000"/>
          <a:ext cx="5347427" cy="1177925"/>
        </p:xfrm>
        <a:graphic>
          <a:graphicData uri="http://schemas.openxmlformats.org/presentationml/2006/ole">
            <mc:AlternateContent xmlns:mc="http://schemas.openxmlformats.org/markup-compatibility/2006">
              <mc:Choice xmlns:v="urn:schemas-microsoft-com:vml" Requires="v">
                <p:oleObj name="Equation" r:id="rId3" imgW="1790640" imgH="482400" progId="Equation.3">
                  <p:embed/>
                </p:oleObj>
              </mc:Choice>
              <mc:Fallback>
                <p:oleObj name="Equation" r:id="rId3" imgW="1790640" imgH="482400" progId="Equation.3">
                  <p:embed/>
                  <p:pic>
                    <p:nvPicPr>
                      <p:cNvPr id="0" name=""/>
                      <p:cNvPicPr>
                        <a:picLocks noChangeAspect="1" noChangeArrowheads="1"/>
                      </p:cNvPicPr>
                      <p:nvPr/>
                    </p:nvPicPr>
                    <p:blipFill>
                      <a:blip r:embed="rId4"/>
                      <a:srcRect/>
                      <a:stretch>
                        <a:fillRect/>
                      </a:stretch>
                    </p:blipFill>
                    <p:spPr bwMode="auto">
                      <a:xfrm>
                        <a:off x="1309578" y="1905000"/>
                        <a:ext cx="5347427" cy="1177925"/>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1" name="TextBox 20"/>
              <p:cNvSpPr txBox="1"/>
              <p:nvPr/>
            </p:nvSpPr>
            <p:spPr>
              <a:xfrm>
                <a:off x="203616" y="4597414"/>
                <a:ext cx="4572000" cy="830997"/>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We want to assign values </a:t>
                </a:r>
                <a14:m>
                  <m:oMath xmlns:m="http://schemas.openxmlformats.org/officeDocument/2006/math">
                    <m:sSub>
                      <m:sSubPr>
                        <m:ctrlPr>
                          <a:rPr lang="en-US" sz="1600" b="1" i="1" dirty="0" smtClean="0">
                            <a:solidFill>
                              <a:srgbClr val="008000"/>
                            </a:solidFill>
                            <a:latin typeface="Cambria Math" panose="02040503050406030204" pitchFamily="18" charset="0"/>
                            <a:cs typeface="Arial" pitchFamily="34" charset="0"/>
                          </a:rPr>
                        </m:ctrlPr>
                      </m:sSubPr>
                      <m:e>
                        <m:r>
                          <a:rPr lang="en-US" sz="1600" b="1" i="1" dirty="0" smtClean="0">
                            <a:solidFill>
                              <a:srgbClr val="008000"/>
                            </a:solidFill>
                            <a:latin typeface="Cambria Math"/>
                            <a:cs typeface="Arial" pitchFamily="34" charset="0"/>
                          </a:rPr>
                          <m:t>𝒙</m:t>
                        </m:r>
                      </m:e>
                      <m:sub>
                        <m:r>
                          <a:rPr lang="en-US" sz="1600" b="1" i="1" dirty="0" smtClean="0">
                            <a:solidFill>
                              <a:srgbClr val="008000"/>
                            </a:solidFill>
                            <a:latin typeface="Cambria Math"/>
                            <a:cs typeface="Arial" pitchFamily="34" charset="0"/>
                          </a:rPr>
                          <m:t>𝒊</m:t>
                        </m:r>
                      </m:sub>
                    </m:sSub>
                  </m:oMath>
                </a14:m>
                <a:r>
                  <a:rPr lang="en-US" sz="1600" b="1" dirty="0">
                    <a:solidFill>
                      <a:srgbClr val="008000"/>
                    </a:solidFill>
                    <a:latin typeface="Arial" pitchFamily="34" charset="0"/>
                    <a:cs typeface="Arial" pitchFamily="34" charset="0"/>
                  </a:rPr>
                  <a:t> to nodes </a:t>
                </a:r>
                <a:r>
                  <a:rPr lang="en-US" sz="1600" b="1" i="1" dirty="0" err="1">
                    <a:solidFill>
                      <a:srgbClr val="008000"/>
                    </a:solidFill>
                    <a:latin typeface="Times New Roman" pitchFamily="18" charset="0"/>
                    <a:cs typeface="Times New Roman" pitchFamily="18" charset="0"/>
                  </a:rPr>
                  <a:t>i</a:t>
                </a:r>
                <a:r>
                  <a:rPr lang="en-US" sz="1600" b="1" dirty="0">
                    <a:solidFill>
                      <a:srgbClr val="008000"/>
                    </a:solidFill>
                    <a:latin typeface="Arial" pitchFamily="34" charset="0"/>
                    <a:cs typeface="Arial" pitchFamily="34" charset="0"/>
                  </a:rPr>
                  <a:t> such that few edges cross 0.</a:t>
                </a:r>
                <a:br>
                  <a:rPr lang="en-US" sz="1600" b="1" dirty="0">
                    <a:solidFill>
                      <a:srgbClr val="008000"/>
                    </a:solidFill>
                    <a:latin typeface="Arial" pitchFamily="34" charset="0"/>
                    <a:cs typeface="Arial" pitchFamily="34" charset="0"/>
                  </a:rPr>
                </a:br>
                <a:r>
                  <a:rPr lang="en-US" sz="1600" b="1" dirty="0">
                    <a:solidFill>
                      <a:srgbClr val="008000"/>
                    </a:solidFill>
                    <a:latin typeface="Arial" pitchFamily="34" charset="0"/>
                    <a:cs typeface="Arial" pitchFamily="34" charset="0"/>
                  </a:rPr>
                  <a:t>(we want x</a:t>
                </a:r>
                <a:r>
                  <a:rPr lang="en-US" sz="1600" b="1" baseline="-25000" dirty="0">
                    <a:solidFill>
                      <a:srgbClr val="008000"/>
                    </a:solidFill>
                    <a:latin typeface="Arial" pitchFamily="34" charset="0"/>
                    <a:cs typeface="Arial" pitchFamily="34" charset="0"/>
                  </a:rPr>
                  <a:t>i</a:t>
                </a:r>
                <a:r>
                  <a:rPr lang="en-US" sz="1600" b="1" dirty="0">
                    <a:solidFill>
                      <a:srgbClr val="008000"/>
                    </a:solidFill>
                    <a:latin typeface="Arial" pitchFamily="34" charset="0"/>
                    <a:cs typeface="Arial" pitchFamily="34" charset="0"/>
                  </a:rPr>
                  <a:t> and </a:t>
                </a:r>
                <a:r>
                  <a:rPr lang="en-US" sz="1600" b="1" dirty="0" err="1">
                    <a:solidFill>
                      <a:srgbClr val="008000"/>
                    </a:solidFill>
                    <a:latin typeface="Arial" pitchFamily="34" charset="0"/>
                    <a:cs typeface="Arial" pitchFamily="34" charset="0"/>
                  </a:rPr>
                  <a:t>x</a:t>
                </a:r>
                <a:r>
                  <a:rPr lang="en-US" sz="1600" b="1" baseline="-25000" dirty="0" err="1">
                    <a:solidFill>
                      <a:srgbClr val="008000"/>
                    </a:solidFill>
                    <a:latin typeface="Arial" pitchFamily="34" charset="0"/>
                    <a:cs typeface="Arial" pitchFamily="34" charset="0"/>
                  </a:rPr>
                  <a:t>j</a:t>
                </a:r>
                <a:r>
                  <a:rPr lang="en-US" sz="1600" b="1" dirty="0">
                    <a:solidFill>
                      <a:srgbClr val="008000"/>
                    </a:solidFill>
                    <a:latin typeface="Arial" pitchFamily="34" charset="0"/>
                    <a:cs typeface="Arial" pitchFamily="34" charset="0"/>
                  </a:rPr>
                  <a:t> to subtract each other)</a:t>
                </a:r>
              </a:p>
            </p:txBody>
          </p:sp>
        </mc:Choice>
        <mc:Fallback xmlns="">
          <p:sp>
            <p:nvSpPr>
              <p:cNvPr id="21" name="TextBox 20"/>
              <p:cNvSpPr txBox="1">
                <a:spLocks noRot="1" noChangeAspect="1" noMove="1" noResize="1" noEditPoints="1" noAdjustHandles="1" noChangeArrowheads="1" noChangeShapeType="1" noTextEdit="1"/>
              </p:cNvSpPr>
              <p:nvPr/>
            </p:nvSpPr>
            <p:spPr>
              <a:xfrm>
                <a:off x="203616" y="4597414"/>
                <a:ext cx="4572000" cy="830997"/>
              </a:xfrm>
              <a:prstGeom prst="rect">
                <a:avLst/>
              </a:prstGeom>
              <a:blipFill rotWithShape="1">
                <a:blip r:embed="rId6"/>
                <a:stretch>
                  <a:fillRect t="-2206" r="-533" b="-8824"/>
                </a:stretch>
              </a:blipFill>
            </p:spPr>
            <p:txBody>
              <a:bodyPr/>
              <a:lstStyle/>
              <a:p>
                <a:r>
                  <a:rPr lang="en-US">
                    <a:noFill/>
                  </a:rPr>
                  <a:t> </a:t>
                </a:r>
              </a:p>
            </p:txBody>
          </p:sp>
        </mc:Fallback>
      </mc:AlternateContent>
      <p:grpSp>
        <p:nvGrpSpPr>
          <p:cNvPr id="7" name="Group 6"/>
          <p:cNvGrpSpPr/>
          <p:nvPr/>
        </p:nvGrpSpPr>
        <p:grpSpPr>
          <a:xfrm>
            <a:off x="5080131" y="3195127"/>
            <a:ext cx="3352800" cy="2983654"/>
            <a:chOff x="5791200" y="3357849"/>
            <a:chExt cx="3352800" cy="2983654"/>
          </a:xfrm>
        </p:grpSpPr>
        <p:sp>
          <p:nvSpPr>
            <p:cNvPr id="40" name="Freeform 39"/>
            <p:cNvSpPr/>
            <p:nvPr/>
          </p:nvSpPr>
          <p:spPr>
            <a:xfrm>
              <a:off x="6019800" y="3357849"/>
              <a:ext cx="2878467" cy="2342812"/>
            </a:xfrm>
            <a:custGeom>
              <a:avLst/>
              <a:gdLst>
                <a:gd name="connsiteX0" fmla="*/ 32464 w 2878467"/>
                <a:gd name="connsiteY0" fmla="*/ 871115 h 2342812"/>
                <a:gd name="connsiteX1" fmla="*/ 21643 w 2878467"/>
                <a:gd name="connsiteY1" fmla="*/ 1504161 h 2342812"/>
                <a:gd name="connsiteX2" fmla="*/ 16232 w 2878467"/>
                <a:gd name="connsiteY2" fmla="*/ 1606964 h 2342812"/>
                <a:gd name="connsiteX3" fmla="*/ 5411 w 2878467"/>
                <a:gd name="connsiteY3" fmla="*/ 1742230 h 2342812"/>
                <a:gd name="connsiteX4" fmla="*/ 0 w 2878467"/>
                <a:gd name="connsiteY4" fmla="*/ 1769283 h 2342812"/>
                <a:gd name="connsiteX5" fmla="*/ 5411 w 2878467"/>
                <a:gd name="connsiteY5" fmla="*/ 1985709 h 2342812"/>
                <a:gd name="connsiteX6" fmla="*/ 16232 w 2878467"/>
                <a:gd name="connsiteY6" fmla="*/ 2028994 h 2342812"/>
                <a:gd name="connsiteX7" fmla="*/ 27054 w 2878467"/>
                <a:gd name="connsiteY7" fmla="*/ 2045226 h 2342812"/>
                <a:gd name="connsiteX8" fmla="*/ 32464 w 2878467"/>
                <a:gd name="connsiteY8" fmla="*/ 2061458 h 2342812"/>
                <a:gd name="connsiteX9" fmla="*/ 43286 w 2878467"/>
                <a:gd name="connsiteY9" fmla="*/ 2077690 h 2342812"/>
                <a:gd name="connsiteX10" fmla="*/ 48696 w 2878467"/>
                <a:gd name="connsiteY10" fmla="*/ 2099333 h 2342812"/>
                <a:gd name="connsiteX11" fmla="*/ 75750 w 2878467"/>
                <a:gd name="connsiteY11" fmla="*/ 2131797 h 2342812"/>
                <a:gd name="connsiteX12" fmla="*/ 97392 w 2878467"/>
                <a:gd name="connsiteY12" fmla="*/ 2164261 h 2342812"/>
                <a:gd name="connsiteX13" fmla="*/ 129856 w 2878467"/>
                <a:gd name="connsiteY13" fmla="*/ 2185903 h 2342812"/>
                <a:gd name="connsiteX14" fmla="*/ 140677 w 2878467"/>
                <a:gd name="connsiteY14" fmla="*/ 2196725 h 2342812"/>
                <a:gd name="connsiteX15" fmla="*/ 156909 w 2878467"/>
                <a:gd name="connsiteY15" fmla="*/ 2202135 h 2342812"/>
                <a:gd name="connsiteX16" fmla="*/ 183963 w 2878467"/>
                <a:gd name="connsiteY16" fmla="*/ 2212957 h 2342812"/>
                <a:gd name="connsiteX17" fmla="*/ 205605 w 2878467"/>
                <a:gd name="connsiteY17" fmla="*/ 2218367 h 2342812"/>
                <a:gd name="connsiteX18" fmla="*/ 221837 w 2878467"/>
                <a:gd name="connsiteY18" fmla="*/ 2223778 h 2342812"/>
                <a:gd name="connsiteX19" fmla="*/ 265122 w 2878467"/>
                <a:gd name="connsiteY19" fmla="*/ 2234599 h 2342812"/>
                <a:gd name="connsiteX20" fmla="*/ 319229 w 2878467"/>
                <a:gd name="connsiteY20" fmla="*/ 2256242 h 2342812"/>
                <a:gd name="connsiteX21" fmla="*/ 335461 w 2878467"/>
                <a:gd name="connsiteY21" fmla="*/ 2261652 h 2342812"/>
                <a:gd name="connsiteX22" fmla="*/ 346282 w 2878467"/>
                <a:gd name="connsiteY22" fmla="*/ 2272474 h 2342812"/>
                <a:gd name="connsiteX23" fmla="*/ 378746 w 2878467"/>
                <a:gd name="connsiteY23" fmla="*/ 2283295 h 2342812"/>
                <a:gd name="connsiteX24" fmla="*/ 411210 w 2878467"/>
                <a:gd name="connsiteY24" fmla="*/ 2294116 h 2342812"/>
                <a:gd name="connsiteX25" fmla="*/ 427442 w 2878467"/>
                <a:gd name="connsiteY25" fmla="*/ 2299527 h 2342812"/>
                <a:gd name="connsiteX26" fmla="*/ 476138 w 2878467"/>
                <a:gd name="connsiteY26" fmla="*/ 2321170 h 2342812"/>
                <a:gd name="connsiteX27" fmla="*/ 535655 w 2878467"/>
                <a:gd name="connsiteY27" fmla="*/ 2337402 h 2342812"/>
                <a:gd name="connsiteX28" fmla="*/ 551887 w 2878467"/>
                <a:gd name="connsiteY28" fmla="*/ 2342812 h 2342812"/>
                <a:gd name="connsiteX29" fmla="*/ 703385 w 2878467"/>
                <a:gd name="connsiteY29" fmla="*/ 2337402 h 2342812"/>
                <a:gd name="connsiteX30" fmla="*/ 730438 w 2878467"/>
                <a:gd name="connsiteY30" fmla="*/ 2331991 h 2342812"/>
                <a:gd name="connsiteX31" fmla="*/ 762902 w 2878467"/>
                <a:gd name="connsiteY31" fmla="*/ 2321170 h 2342812"/>
                <a:gd name="connsiteX32" fmla="*/ 795366 w 2878467"/>
                <a:gd name="connsiteY32" fmla="*/ 2299527 h 2342812"/>
                <a:gd name="connsiteX33" fmla="*/ 827830 w 2878467"/>
                <a:gd name="connsiteY33" fmla="*/ 2283295 h 2342812"/>
                <a:gd name="connsiteX34" fmla="*/ 854883 w 2878467"/>
                <a:gd name="connsiteY34" fmla="*/ 2250831 h 2342812"/>
                <a:gd name="connsiteX35" fmla="*/ 865705 w 2878467"/>
                <a:gd name="connsiteY35" fmla="*/ 2240010 h 2342812"/>
                <a:gd name="connsiteX36" fmla="*/ 898169 w 2878467"/>
                <a:gd name="connsiteY36" fmla="*/ 2196725 h 2342812"/>
                <a:gd name="connsiteX37" fmla="*/ 908990 w 2878467"/>
                <a:gd name="connsiteY37" fmla="*/ 2153439 h 2342812"/>
                <a:gd name="connsiteX38" fmla="*/ 919811 w 2878467"/>
                <a:gd name="connsiteY38" fmla="*/ 2120976 h 2342812"/>
                <a:gd name="connsiteX39" fmla="*/ 925222 w 2878467"/>
                <a:gd name="connsiteY39" fmla="*/ 2088512 h 2342812"/>
                <a:gd name="connsiteX40" fmla="*/ 930632 w 2878467"/>
                <a:gd name="connsiteY40" fmla="*/ 2072280 h 2342812"/>
                <a:gd name="connsiteX41" fmla="*/ 936043 w 2878467"/>
                <a:gd name="connsiteY41" fmla="*/ 2018173 h 2342812"/>
                <a:gd name="connsiteX42" fmla="*/ 941454 w 2878467"/>
                <a:gd name="connsiteY42" fmla="*/ 1634017 h 2342812"/>
                <a:gd name="connsiteX43" fmla="*/ 952275 w 2878467"/>
                <a:gd name="connsiteY43" fmla="*/ 1585321 h 2342812"/>
                <a:gd name="connsiteX44" fmla="*/ 984739 w 2878467"/>
                <a:gd name="connsiteY44" fmla="*/ 1542036 h 2342812"/>
                <a:gd name="connsiteX45" fmla="*/ 1011792 w 2878467"/>
                <a:gd name="connsiteY45" fmla="*/ 1520393 h 2342812"/>
                <a:gd name="connsiteX46" fmla="*/ 1017203 w 2878467"/>
                <a:gd name="connsiteY46" fmla="*/ 1504161 h 2342812"/>
                <a:gd name="connsiteX47" fmla="*/ 1033435 w 2878467"/>
                <a:gd name="connsiteY47" fmla="*/ 1487929 h 2342812"/>
                <a:gd name="connsiteX48" fmla="*/ 1055077 w 2878467"/>
                <a:gd name="connsiteY48" fmla="*/ 1450055 h 2342812"/>
                <a:gd name="connsiteX49" fmla="*/ 1071309 w 2878467"/>
                <a:gd name="connsiteY49" fmla="*/ 1395948 h 2342812"/>
                <a:gd name="connsiteX50" fmla="*/ 1087541 w 2878467"/>
                <a:gd name="connsiteY50" fmla="*/ 1390538 h 2342812"/>
                <a:gd name="connsiteX51" fmla="*/ 1141648 w 2878467"/>
                <a:gd name="connsiteY51" fmla="*/ 1363484 h 2342812"/>
                <a:gd name="connsiteX52" fmla="*/ 1157880 w 2878467"/>
                <a:gd name="connsiteY52" fmla="*/ 1358074 h 2342812"/>
                <a:gd name="connsiteX53" fmla="*/ 1195754 w 2878467"/>
                <a:gd name="connsiteY53" fmla="*/ 1341842 h 2342812"/>
                <a:gd name="connsiteX54" fmla="*/ 1206576 w 2878467"/>
                <a:gd name="connsiteY54" fmla="*/ 1331020 h 2342812"/>
                <a:gd name="connsiteX55" fmla="*/ 1249861 w 2878467"/>
                <a:gd name="connsiteY55" fmla="*/ 1320199 h 2342812"/>
                <a:gd name="connsiteX56" fmla="*/ 1303967 w 2878467"/>
                <a:gd name="connsiteY56" fmla="*/ 1309378 h 2342812"/>
                <a:gd name="connsiteX57" fmla="*/ 1412180 w 2878467"/>
                <a:gd name="connsiteY57" fmla="*/ 1298557 h 2342812"/>
                <a:gd name="connsiteX58" fmla="*/ 1455466 w 2878467"/>
                <a:gd name="connsiteY58" fmla="*/ 1293146 h 2342812"/>
                <a:gd name="connsiteX59" fmla="*/ 1536625 w 2878467"/>
                <a:gd name="connsiteY59" fmla="*/ 1287735 h 2342812"/>
                <a:gd name="connsiteX60" fmla="*/ 1606964 w 2878467"/>
                <a:gd name="connsiteY60" fmla="*/ 1293146 h 2342812"/>
                <a:gd name="connsiteX61" fmla="*/ 1644838 w 2878467"/>
                <a:gd name="connsiteY61" fmla="*/ 1303967 h 2342812"/>
                <a:gd name="connsiteX62" fmla="*/ 1655660 w 2878467"/>
                <a:gd name="connsiteY62" fmla="*/ 1314789 h 2342812"/>
                <a:gd name="connsiteX63" fmla="*/ 1671892 w 2878467"/>
                <a:gd name="connsiteY63" fmla="*/ 1325610 h 2342812"/>
                <a:gd name="connsiteX64" fmla="*/ 1682713 w 2878467"/>
                <a:gd name="connsiteY64" fmla="*/ 1341842 h 2342812"/>
                <a:gd name="connsiteX65" fmla="*/ 1731409 w 2878467"/>
                <a:gd name="connsiteY65" fmla="*/ 1385127 h 2342812"/>
                <a:gd name="connsiteX66" fmla="*/ 1742230 w 2878467"/>
                <a:gd name="connsiteY66" fmla="*/ 1401359 h 2342812"/>
                <a:gd name="connsiteX67" fmla="*/ 1747641 w 2878467"/>
                <a:gd name="connsiteY67" fmla="*/ 1417591 h 2342812"/>
                <a:gd name="connsiteX68" fmla="*/ 1780105 w 2878467"/>
                <a:gd name="connsiteY68" fmla="*/ 1444644 h 2342812"/>
                <a:gd name="connsiteX69" fmla="*/ 1790926 w 2878467"/>
                <a:gd name="connsiteY69" fmla="*/ 1460876 h 2342812"/>
                <a:gd name="connsiteX70" fmla="*/ 1807158 w 2878467"/>
                <a:gd name="connsiteY70" fmla="*/ 1471697 h 2342812"/>
                <a:gd name="connsiteX71" fmla="*/ 1834211 w 2878467"/>
                <a:gd name="connsiteY71" fmla="*/ 1493340 h 2342812"/>
                <a:gd name="connsiteX72" fmla="*/ 1845032 w 2878467"/>
                <a:gd name="connsiteY72" fmla="*/ 1509572 h 2342812"/>
                <a:gd name="connsiteX73" fmla="*/ 1866675 w 2878467"/>
                <a:gd name="connsiteY73" fmla="*/ 1531215 h 2342812"/>
                <a:gd name="connsiteX74" fmla="*/ 1888318 w 2878467"/>
                <a:gd name="connsiteY74" fmla="*/ 1563678 h 2342812"/>
                <a:gd name="connsiteX75" fmla="*/ 1904550 w 2878467"/>
                <a:gd name="connsiteY75" fmla="*/ 1623196 h 2342812"/>
                <a:gd name="connsiteX76" fmla="*/ 1915371 w 2878467"/>
                <a:gd name="connsiteY76" fmla="*/ 1644838 h 2342812"/>
                <a:gd name="connsiteX77" fmla="*/ 1920782 w 2878467"/>
                <a:gd name="connsiteY77" fmla="*/ 1666481 h 2342812"/>
                <a:gd name="connsiteX78" fmla="*/ 1926192 w 2878467"/>
                <a:gd name="connsiteY78" fmla="*/ 1682713 h 2342812"/>
                <a:gd name="connsiteX79" fmla="*/ 1931603 w 2878467"/>
                <a:gd name="connsiteY79" fmla="*/ 1704355 h 2342812"/>
                <a:gd name="connsiteX80" fmla="*/ 1942424 w 2878467"/>
                <a:gd name="connsiteY80" fmla="*/ 1715177 h 2342812"/>
                <a:gd name="connsiteX81" fmla="*/ 1953245 w 2878467"/>
                <a:gd name="connsiteY81" fmla="*/ 1747641 h 2342812"/>
                <a:gd name="connsiteX82" fmla="*/ 1974888 w 2878467"/>
                <a:gd name="connsiteY82" fmla="*/ 1780105 h 2342812"/>
                <a:gd name="connsiteX83" fmla="*/ 1985709 w 2878467"/>
                <a:gd name="connsiteY83" fmla="*/ 1817979 h 2342812"/>
                <a:gd name="connsiteX84" fmla="*/ 1996531 w 2878467"/>
                <a:gd name="connsiteY84" fmla="*/ 1850443 h 2342812"/>
                <a:gd name="connsiteX85" fmla="*/ 2001941 w 2878467"/>
                <a:gd name="connsiteY85" fmla="*/ 1866675 h 2342812"/>
                <a:gd name="connsiteX86" fmla="*/ 2012763 w 2878467"/>
                <a:gd name="connsiteY86" fmla="*/ 1877496 h 2342812"/>
                <a:gd name="connsiteX87" fmla="*/ 2028995 w 2878467"/>
                <a:gd name="connsiteY87" fmla="*/ 1915371 h 2342812"/>
                <a:gd name="connsiteX88" fmla="*/ 2045226 w 2878467"/>
                <a:gd name="connsiteY88" fmla="*/ 1947835 h 2342812"/>
                <a:gd name="connsiteX89" fmla="*/ 2061458 w 2878467"/>
                <a:gd name="connsiteY89" fmla="*/ 2001941 h 2342812"/>
                <a:gd name="connsiteX90" fmla="*/ 2066869 w 2878467"/>
                <a:gd name="connsiteY90" fmla="*/ 2018173 h 2342812"/>
                <a:gd name="connsiteX91" fmla="*/ 2088512 w 2878467"/>
                <a:gd name="connsiteY91" fmla="*/ 2050637 h 2342812"/>
                <a:gd name="connsiteX92" fmla="*/ 2104744 w 2878467"/>
                <a:gd name="connsiteY92" fmla="*/ 2083101 h 2342812"/>
                <a:gd name="connsiteX93" fmla="*/ 2110154 w 2878467"/>
                <a:gd name="connsiteY93" fmla="*/ 2099333 h 2342812"/>
                <a:gd name="connsiteX94" fmla="*/ 2137208 w 2878467"/>
                <a:gd name="connsiteY94" fmla="*/ 2137207 h 2342812"/>
                <a:gd name="connsiteX95" fmla="*/ 2148029 w 2878467"/>
                <a:gd name="connsiteY95" fmla="*/ 2153439 h 2342812"/>
                <a:gd name="connsiteX96" fmla="*/ 2158850 w 2878467"/>
                <a:gd name="connsiteY96" fmla="*/ 2164261 h 2342812"/>
                <a:gd name="connsiteX97" fmla="*/ 2180493 w 2878467"/>
                <a:gd name="connsiteY97" fmla="*/ 2191314 h 2342812"/>
                <a:gd name="connsiteX98" fmla="*/ 2196725 w 2878467"/>
                <a:gd name="connsiteY98" fmla="*/ 2202135 h 2342812"/>
                <a:gd name="connsiteX99" fmla="*/ 2207546 w 2878467"/>
                <a:gd name="connsiteY99" fmla="*/ 2212957 h 2342812"/>
                <a:gd name="connsiteX100" fmla="*/ 2240010 w 2878467"/>
                <a:gd name="connsiteY100" fmla="*/ 2234599 h 2342812"/>
                <a:gd name="connsiteX101" fmla="*/ 2250831 w 2878467"/>
                <a:gd name="connsiteY101" fmla="*/ 2250831 h 2342812"/>
                <a:gd name="connsiteX102" fmla="*/ 2267063 w 2878467"/>
                <a:gd name="connsiteY102" fmla="*/ 2256242 h 2342812"/>
                <a:gd name="connsiteX103" fmla="*/ 2283295 w 2878467"/>
                <a:gd name="connsiteY103" fmla="*/ 2267063 h 2342812"/>
                <a:gd name="connsiteX104" fmla="*/ 2315759 w 2878467"/>
                <a:gd name="connsiteY104" fmla="*/ 2277884 h 2342812"/>
                <a:gd name="connsiteX105" fmla="*/ 2331991 w 2878467"/>
                <a:gd name="connsiteY105" fmla="*/ 2283295 h 2342812"/>
                <a:gd name="connsiteX106" fmla="*/ 2348223 w 2878467"/>
                <a:gd name="connsiteY106" fmla="*/ 2288706 h 2342812"/>
                <a:gd name="connsiteX107" fmla="*/ 2618755 w 2878467"/>
                <a:gd name="connsiteY107" fmla="*/ 2283295 h 2342812"/>
                <a:gd name="connsiteX108" fmla="*/ 2694505 w 2878467"/>
                <a:gd name="connsiteY108" fmla="*/ 2272474 h 2342812"/>
                <a:gd name="connsiteX109" fmla="*/ 2726969 w 2878467"/>
                <a:gd name="connsiteY109" fmla="*/ 2261652 h 2342812"/>
                <a:gd name="connsiteX110" fmla="*/ 2743200 w 2878467"/>
                <a:gd name="connsiteY110" fmla="*/ 2250831 h 2342812"/>
                <a:gd name="connsiteX111" fmla="*/ 2770254 w 2878467"/>
                <a:gd name="connsiteY111" fmla="*/ 2223778 h 2342812"/>
                <a:gd name="connsiteX112" fmla="*/ 2786486 w 2878467"/>
                <a:gd name="connsiteY112" fmla="*/ 2212957 h 2342812"/>
                <a:gd name="connsiteX113" fmla="*/ 2808128 w 2878467"/>
                <a:gd name="connsiteY113" fmla="*/ 2180493 h 2342812"/>
                <a:gd name="connsiteX114" fmla="*/ 2813539 w 2878467"/>
                <a:gd name="connsiteY114" fmla="*/ 2164261 h 2342812"/>
                <a:gd name="connsiteX115" fmla="*/ 2824360 w 2878467"/>
                <a:gd name="connsiteY115" fmla="*/ 2153439 h 2342812"/>
                <a:gd name="connsiteX116" fmla="*/ 2835182 w 2878467"/>
                <a:gd name="connsiteY116" fmla="*/ 2137207 h 2342812"/>
                <a:gd name="connsiteX117" fmla="*/ 2840592 w 2878467"/>
                <a:gd name="connsiteY117" fmla="*/ 2115565 h 2342812"/>
                <a:gd name="connsiteX118" fmla="*/ 2851413 w 2878467"/>
                <a:gd name="connsiteY118" fmla="*/ 2099333 h 2342812"/>
                <a:gd name="connsiteX119" fmla="*/ 2856824 w 2878467"/>
                <a:gd name="connsiteY119" fmla="*/ 2072280 h 2342812"/>
                <a:gd name="connsiteX120" fmla="*/ 2862235 w 2878467"/>
                <a:gd name="connsiteY120" fmla="*/ 2056048 h 2342812"/>
                <a:gd name="connsiteX121" fmla="*/ 2867645 w 2878467"/>
                <a:gd name="connsiteY121" fmla="*/ 2012763 h 2342812"/>
                <a:gd name="connsiteX122" fmla="*/ 2873056 w 2878467"/>
                <a:gd name="connsiteY122" fmla="*/ 1980299 h 2342812"/>
                <a:gd name="connsiteX123" fmla="*/ 2878467 w 2878467"/>
                <a:gd name="connsiteY123" fmla="*/ 1915371 h 2342812"/>
                <a:gd name="connsiteX124" fmla="*/ 2873056 w 2878467"/>
                <a:gd name="connsiteY124" fmla="*/ 1347252 h 2342812"/>
                <a:gd name="connsiteX125" fmla="*/ 2867645 w 2878467"/>
                <a:gd name="connsiteY125" fmla="*/ 1282325 h 2342812"/>
                <a:gd name="connsiteX126" fmla="*/ 2862235 w 2878467"/>
                <a:gd name="connsiteY126" fmla="*/ 1157880 h 2342812"/>
                <a:gd name="connsiteX127" fmla="*/ 2856824 w 2878467"/>
                <a:gd name="connsiteY127" fmla="*/ 908990 h 2342812"/>
                <a:gd name="connsiteX128" fmla="*/ 2851413 w 2878467"/>
                <a:gd name="connsiteY128" fmla="*/ 881936 h 2342812"/>
                <a:gd name="connsiteX129" fmla="*/ 2846003 w 2878467"/>
                <a:gd name="connsiteY129" fmla="*/ 833241 h 2342812"/>
                <a:gd name="connsiteX130" fmla="*/ 2835182 w 2878467"/>
                <a:gd name="connsiteY130" fmla="*/ 789955 h 2342812"/>
                <a:gd name="connsiteX131" fmla="*/ 2829771 w 2878467"/>
                <a:gd name="connsiteY131" fmla="*/ 768313 h 2342812"/>
                <a:gd name="connsiteX132" fmla="*/ 2824360 w 2878467"/>
                <a:gd name="connsiteY132" fmla="*/ 752081 h 2342812"/>
                <a:gd name="connsiteX133" fmla="*/ 2818950 w 2878467"/>
                <a:gd name="connsiteY133" fmla="*/ 730438 h 2342812"/>
                <a:gd name="connsiteX134" fmla="*/ 2808128 w 2878467"/>
                <a:gd name="connsiteY134" fmla="*/ 714206 h 2342812"/>
                <a:gd name="connsiteX135" fmla="*/ 2802718 w 2878467"/>
                <a:gd name="connsiteY135" fmla="*/ 681742 h 2342812"/>
                <a:gd name="connsiteX136" fmla="*/ 2797307 w 2878467"/>
                <a:gd name="connsiteY136" fmla="*/ 665510 h 2342812"/>
                <a:gd name="connsiteX137" fmla="*/ 2791896 w 2878467"/>
                <a:gd name="connsiteY137" fmla="*/ 633047 h 2342812"/>
                <a:gd name="connsiteX138" fmla="*/ 2786486 w 2878467"/>
                <a:gd name="connsiteY138" fmla="*/ 611404 h 2342812"/>
                <a:gd name="connsiteX139" fmla="*/ 2775664 w 2878467"/>
                <a:gd name="connsiteY139" fmla="*/ 524834 h 2342812"/>
                <a:gd name="connsiteX140" fmla="*/ 2754022 w 2878467"/>
                <a:gd name="connsiteY140" fmla="*/ 459906 h 2342812"/>
                <a:gd name="connsiteX141" fmla="*/ 2748611 w 2878467"/>
                <a:gd name="connsiteY141" fmla="*/ 443674 h 2342812"/>
                <a:gd name="connsiteX142" fmla="*/ 2737790 w 2878467"/>
                <a:gd name="connsiteY142" fmla="*/ 427442 h 2342812"/>
                <a:gd name="connsiteX143" fmla="*/ 2726969 w 2878467"/>
                <a:gd name="connsiteY143" fmla="*/ 394978 h 2342812"/>
                <a:gd name="connsiteX144" fmla="*/ 2721558 w 2878467"/>
                <a:gd name="connsiteY144" fmla="*/ 378746 h 2342812"/>
                <a:gd name="connsiteX145" fmla="*/ 2710737 w 2878467"/>
                <a:gd name="connsiteY145" fmla="*/ 357103 h 2342812"/>
                <a:gd name="connsiteX146" fmla="*/ 2699915 w 2878467"/>
                <a:gd name="connsiteY146" fmla="*/ 324639 h 2342812"/>
                <a:gd name="connsiteX147" fmla="*/ 2683683 w 2878467"/>
                <a:gd name="connsiteY147" fmla="*/ 286765 h 2342812"/>
                <a:gd name="connsiteX148" fmla="*/ 2672862 w 2878467"/>
                <a:gd name="connsiteY148" fmla="*/ 265122 h 2342812"/>
                <a:gd name="connsiteX149" fmla="*/ 2651219 w 2878467"/>
                <a:gd name="connsiteY149" fmla="*/ 221837 h 2342812"/>
                <a:gd name="connsiteX150" fmla="*/ 2634987 w 2878467"/>
                <a:gd name="connsiteY150" fmla="*/ 194784 h 2342812"/>
                <a:gd name="connsiteX151" fmla="*/ 2607934 w 2878467"/>
                <a:gd name="connsiteY151" fmla="*/ 162320 h 2342812"/>
                <a:gd name="connsiteX152" fmla="*/ 2591702 w 2878467"/>
                <a:gd name="connsiteY152" fmla="*/ 156909 h 2342812"/>
                <a:gd name="connsiteX153" fmla="*/ 2564649 w 2878467"/>
                <a:gd name="connsiteY153" fmla="*/ 140677 h 2342812"/>
                <a:gd name="connsiteX154" fmla="*/ 2548417 w 2878467"/>
                <a:gd name="connsiteY154" fmla="*/ 124445 h 2342812"/>
                <a:gd name="connsiteX155" fmla="*/ 2526774 w 2878467"/>
                <a:gd name="connsiteY155" fmla="*/ 113624 h 2342812"/>
                <a:gd name="connsiteX156" fmla="*/ 2510542 w 2878467"/>
                <a:gd name="connsiteY156" fmla="*/ 102803 h 2342812"/>
                <a:gd name="connsiteX157" fmla="*/ 2494311 w 2878467"/>
                <a:gd name="connsiteY157" fmla="*/ 97392 h 2342812"/>
                <a:gd name="connsiteX158" fmla="*/ 2478079 w 2878467"/>
                <a:gd name="connsiteY158" fmla="*/ 86571 h 2342812"/>
                <a:gd name="connsiteX159" fmla="*/ 2461847 w 2878467"/>
                <a:gd name="connsiteY159" fmla="*/ 81160 h 2342812"/>
                <a:gd name="connsiteX160" fmla="*/ 2423972 w 2878467"/>
                <a:gd name="connsiteY160" fmla="*/ 64928 h 2342812"/>
                <a:gd name="connsiteX161" fmla="*/ 2391508 w 2878467"/>
                <a:gd name="connsiteY161" fmla="*/ 48696 h 2342812"/>
                <a:gd name="connsiteX162" fmla="*/ 2364455 w 2878467"/>
                <a:gd name="connsiteY162" fmla="*/ 32464 h 2342812"/>
                <a:gd name="connsiteX163" fmla="*/ 2331991 w 2878467"/>
                <a:gd name="connsiteY163" fmla="*/ 27054 h 2342812"/>
                <a:gd name="connsiteX164" fmla="*/ 2299527 w 2878467"/>
                <a:gd name="connsiteY164" fmla="*/ 16232 h 2342812"/>
                <a:gd name="connsiteX165" fmla="*/ 2267063 w 2878467"/>
                <a:gd name="connsiteY165" fmla="*/ 0 h 2342812"/>
                <a:gd name="connsiteX166" fmla="*/ 2148029 w 2878467"/>
                <a:gd name="connsiteY166" fmla="*/ 5411 h 2342812"/>
                <a:gd name="connsiteX167" fmla="*/ 2110154 w 2878467"/>
                <a:gd name="connsiteY167" fmla="*/ 32464 h 2342812"/>
                <a:gd name="connsiteX168" fmla="*/ 2083101 w 2878467"/>
                <a:gd name="connsiteY168" fmla="*/ 43286 h 2342812"/>
                <a:gd name="connsiteX169" fmla="*/ 2066869 w 2878467"/>
                <a:gd name="connsiteY169" fmla="*/ 54107 h 2342812"/>
                <a:gd name="connsiteX170" fmla="*/ 2028995 w 2878467"/>
                <a:gd name="connsiteY170" fmla="*/ 75749 h 2342812"/>
                <a:gd name="connsiteX171" fmla="*/ 2007352 w 2878467"/>
                <a:gd name="connsiteY171" fmla="*/ 91981 h 2342812"/>
                <a:gd name="connsiteX172" fmla="*/ 1991120 w 2878467"/>
                <a:gd name="connsiteY172" fmla="*/ 102803 h 2342812"/>
                <a:gd name="connsiteX173" fmla="*/ 1985709 w 2878467"/>
                <a:gd name="connsiteY173" fmla="*/ 119035 h 2342812"/>
                <a:gd name="connsiteX174" fmla="*/ 1947835 w 2878467"/>
                <a:gd name="connsiteY174" fmla="*/ 167731 h 2342812"/>
                <a:gd name="connsiteX175" fmla="*/ 1931603 w 2878467"/>
                <a:gd name="connsiteY175" fmla="*/ 216426 h 2342812"/>
                <a:gd name="connsiteX176" fmla="*/ 1926192 w 2878467"/>
                <a:gd name="connsiteY176" fmla="*/ 232658 h 2342812"/>
                <a:gd name="connsiteX177" fmla="*/ 1920782 w 2878467"/>
                <a:gd name="connsiteY177" fmla="*/ 254301 h 2342812"/>
                <a:gd name="connsiteX178" fmla="*/ 1915371 w 2878467"/>
                <a:gd name="connsiteY178" fmla="*/ 270533 h 2342812"/>
                <a:gd name="connsiteX179" fmla="*/ 1899139 w 2878467"/>
                <a:gd name="connsiteY179" fmla="*/ 335461 h 2342812"/>
                <a:gd name="connsiteX180" fmla="*/ 1893728 w 2878467"/>
                <a:gd name="connsiteY180" fmla="*/ 357103 h 2342812"/>
                <a:gd name="connsiteX181" fmla="*/ 1888318 w 2878467"/>
                <a:gd name="connsiteY181" fmla="*/ 373335 h 2342812"/>
                <a:gd name="connsiteX182" fmla="*/ 1877496 w 2878467"/>
                <a:gd name="connsiteY182" fmla="*/ 416620 h 2342812"/>
                <a:gd name="connsiteX183" fmla="*/ 1872086 w 2878467"/>
                <a:gd name="connsiteY183" fmla="*/ 449084 h 2342812"/>
                <a:gd name="connsiteX184" fmla="*/ 1866675 w 2878467"/>
                <a:gd name="connsiteY184" fmla="*/ 465316 h 2342812"/>
                <a:gd name="connsiteX185" fmla="*/ 1861264 w 2878467"/>
                <a:gd name="connsiteY185" fmla="*/ 503191 h 2342812"/>
                <a:gd name="connsiteX186" fmla="*/ 1855854 w 2878467"/>
                <a:gd name="connsiteY186" fmla="*/ 546476 h 2342812"/>
                <a:gd name="connsiteX187" fmla="*/ 1845032 w 2878467"/>
                <a:gd name="connsiteY187" fmla="*/ 578940 h 2342812"/>
                <a:gd name="connsiteX188" fmla="*/ 1834211 w 2878467"/>
                <a:gd name="connsiteY188" fmla="*/ 638457 h 2342812"/>
                <a:gd name="connsiteX189" fmla="*/ 1828800 w 2878467"/>
                <a:gd name="connsiteY189" fmla="*/ 665510 h 2342812"/>
                <a:gd name="connsiteX190" fmla="*/ 1817979 w 2878467"/>
                <a:gd name="connsiteY190" fmla="*/ 697974 h 2342812"/>
                <a:gd name="connsiteX191" fmla="*/ 1812569 w 2878467"/>
                <a:gd name="connsiteY191" fmla="*/ 730438 h 2342812"/>
                <a:gd name="connsiteX192" fmla="*/ 1807158 w 2878467"/>
                <a:gd name="connsiteY192" fmla="*/ 746670 h 2342812"/>
                <a:gd name="connsiteX193" fmla="*/ 1801747 w 2878467"/>
                <a:gd name="connsiteY193" fmla="*/ 768313 h 2342812"/>
                <a:gd name="connsiteX194" fmla="*/ 1790926 w 2878467"/>
                <a:gd name="connsiteY194" fmla="*/ 800777 h 2342812"/>
                <a:gd name="connsiteX195" fmla="*/ 1769283 w 2878467"/>
                <a:gd name="connsiteY195" fmla="*/ 833241 h 2342812"/>
                <a:gd name="connsiteX196" fmla="*/ 1763873 w 2878467"/>
                <a:gd name="connsiteY196" fmla="*/ 849473 h 2342812"/>
                <a:gd name="connsiteX197" fmla="*/ 1753051 w 2878467"/>
                <a:gd name="connsiteY197" fmla="*/ 860294 h 2342812"/>
                <a:gd name="connsiteX198" fmla="*/ 1650249 w 2878467"/>
                <a:gd name="connsiteY198" fmla="*/ 903579 h 2342812"/>
                <a:gd name="connsiteX199" fmla="*/ 1574500 w 2878467"/>
                <a:gd name="connsiteY199" fmla="*/ 946864 h 2342812"/>
                <a:gd name="connsiteX200" fmla="*/ 1531215 w 2878467"/>
                <a:gd name="connsiteY200" fmla="*/ 963096 h 2342812"/>
                <a:gd name="connsiteX201" fmla="*/ 1298557 w 2878467"/>
                <a:gd name="connsiteY201" fmla="*/ 968507 h 2342812"/>
                <a:gd name="connsiteX202" fmla="*/ 1233629 w 2878467"/>
                <a:gd name="connsiteY202" fmla="*/ 963096 h 2342812"/>
                <a:gd name="connsiteX203" fmla="*/ 1201165 w 2878467"/>
                <a:gd name="connsiteY203" fmla="*/ 946864 h 2342812"/>
                <a:gd name="connsiteX204" fmla="*/ 1168701 w 2878467"/>
                <a:gd name="connsiteY204" fmla="*/ 936043 h 2342812"/>
                <a:gd name="connsiteX205" fmla="*/ 1141648 w 2878467"/>
                <a:gd name="connsiteY205" fmla="*/ 914400 h 2342812"/>
                <a:gd name="connsiteX206" fmla="*/ 1125416 w 2878467"/>
                <a:gd name="connsiteY206" fmla="*/ 903579 h 2342812"/>
                <a:gd name="connsiteX207" fmla="*/ 1092952 w 2878467"/>
                <a:gd name="connsiteY207" fmla="*/ 871115 h 2342812"/>
                <a:gd name="connsiteX208" fmla="*/ 1038845 w 2878467"/>
                <a:gd name="connsiteY208" fmla="*/ 833241 h 2342812"/>
                <a:gd name="connsiteX209" fmla="*/ 1022613 w 2878467"/>
                <a:gd name="connsiteY209" fmla="*/ 817009 h 2342812"/>
                <a:gd name="connsiteX210" fmla="*/ 1006382 w 2878467"/>
                <a:gd name="connsiteY210" fmla="*/ 789955 h 2342812"/>
                <a:gd name="connsiteX211" fmla="*/ 1000971 w 2878467"/>
                <a:gd name="connsiteY211" fmla="*/ 773723 h 2342812"/>
                <a:gd name="connsiteX212" fmla="*/ 990150 w 2878467"/>
                <a:gd name="connsiteY212" fmla="*/ 757491 h 2342812"/>
                <a:gd name="connsiteX213" fmla="*/ 979328 w 2878467"/>
                <a:gd name="connsiteY213" fmla="*/ 735849 h 2342812"/>
                <a:gd name="connsiteX214" fmla="*/ 941454 w 2878467"/>
                <a:gd name="connsiteY214" fmla="*/ 687153 h 2342812"/>
                <a:gd name="connsiteX215" fmla="*/ 925222 w 2878467"/>
                <a:gd name="connsiteY215" fmla="*/ 654689 h 2342812"/>
                <a:gd name="connsiteX216" fmla="*/ 919811 w 2878467"/>
                <a:gd name="connsiteY216" fmla="*/ 638457 h 2342812"/>
                <a:gd name="connsiteX217" fmla="*/ 908990 w 2878467"/>
                <a:gd name="connsiteY217" fmla="*/ 622225 h 2342812"/>
                <a:gd name="connsiteX218" fmla="*/ 903579 w 2878467"/>
                <a:gd name="connsiteY218" fmla="*/ 605993 h 2342812"/>
                <a:gd name="connsiteX219" fmla="*/ 876526 w 2878467"/>
                <a:gd name="connsiteY219" fmla="*/ 568119 h 2342812"/>
                <a:gd name="connsiteX220" fmla="*/ 860294 w 2878467"/>
                <a:gd name="connsiteY220" fmla="*/ 551887 h 2342812"/>
                <a:gd name="connsiteX221" fmla="*/ 838651 w 2878467"/>
                <a:gd name="connsiteY221" fmla="*/ 524834 h 2342812"/>
                <a:gd name="connsiteX222" fmla="*/ 822419 w 2878467"/>
                <a:gd name="connsiteY222" fmla="*/ 486959 h 2342812"/>
                <a:gd name="connsiteX223" fmla="*/ 811598 w 2878467"/>
                <a:gd name="connsiteY223" fmla="*/ 454495 h 2342812"/>
                <a:gd name="connsiteX224" fmla="*/ 806187 w 2878467"/>
                <a:gd name="connsiteY224" fmla="*/ 438263 h 2342812"/>
                <a:gd name="connsiteX225" fmla="*/ 784545 w 2878467"/>
                <a:gd name="connsiteY225" fmla="*/ 405799 h 2342812"/>
                <a:gd name="connsiteX226" fmla="*/ 752081 w 2878467"/>
                <a:gd name="connsiteY226" fmla="*/ 378746 h 2342812"/>
                <a:gd name="connsiteX227" fmla="*/ 735849 w 2878467"/>
                <a:gd name="connsiteY227" fmla="*/ 373335 h 2342812"/>
                <a:gd name="connsiteX228" fmla="*/ 714206 w 2878467"/>
                <a:gd name="connsiteY228" fmla="*/ 362514 h 2342812"/>
                <a:gd name="connsiteX229" fmla="*/ 697974 w 2878467"/>
                <a:gd name="connsiteY229" fmla="*/ 351693 h 2342812"/>
                <a:gd name="connsiteX230" fmla="*/ 681742 w 2878467"/>
                <a:gd name="connsiteY230" fmla="*/ 346282 h 2342812"/>
                <a:gd name="connsiteX231" fmla="*/ 649279 w 2878467"/>
                <a:gd name="connsiteY231" fmla="*/ 324639 h 2342812"/>
                <a:gd name="connsiteX232" fmla="*/ 633047 w 2878467"/>
                <a:gd name="connsiteY232" fmla="*/ 319229 h 2342812"/>
                <a:gd name="connsiteX233" fmla="*/ 605993 w 2878467"/>
                <a:gd name="connsiteY233" fmla="*/ 302997 h 2342812"/>
                <a:gd name="connsiteX234" fmla="*/ 557297 w 2878467"/>
                <a:gd name="connsiteY234" fmla="*/ 292176 h 2342812"/>
                <a:gd name="connsiteX235" fmla="*/ 508602 w 2878467"/>
                <a:gd name="connsiteY235" fmla="*/ 297586 h 2342812"/>
                <a:gd name="connsiteX236" fmla="*/ 486959 w 2878467"/>
                <a:gd name="connsiteY236" fmla="*/ 302997 h 2342812"/>
                <a:gd name="connsiteX237" fmla="*/ 416621 w 2878467"/>
                <a:gd name="connsiteY237" fmla="*/ 319229 h 2342812"/>
                <a:gd name="connsiteX238" fmla="*/ 384157 w 2878467"/>
                <a:gd name="connsiteY238" fmla="*/ 340871 h 2342812"/>
                <a:gd name="connsiteX239" fmla="*/ 351693 w 2878467"/>
                <a:gd name="connsiteY239" fmla="*/ 351693 h 2342812"/>
                <a:gd name="connsiteX240" fmla="*/ 324640 w 2878467"/>
                <a:gd name="connsiteY240" fmla="*/ 367925 h 2342812"/>
                <a:gd name="connsiteX241" fmla="*/ 302997 w 2878467"/>
                <a:gd name="connsiteY241" fmla="*/ 394978 h 2342812"/>
                <a:gd name="connsiteX242" fmla="*/ 286765 w 2878467"/>
                <a:gd name="connsiteY242" fmla="*/ 411210 h 2342812"/>
                <a:gd name="connsiteX243" fmla="*/ 270533 w 2878467"/>
                <a:gd name="connsiteY243" fmla="*/ 432852 h 2342812"/>
                <a:gd name="connsiteX244" fmla="*/ 248890 w 2878467"/>
                <a:gd name="connsiteY244" fmla="*/ 454495 h 2342812"/>
                <a:gd name="connsiteX245" fmla="*/ 238069 w 2878467"/>
                <a:gd name="connsiteY245" fmla="*/ 470727 h 2342812"/>
                <a:gd name="connsiteX246" fmla="*/ 205605 w 2878467"/>
                <a:gd name="connsiteY246" fmla="*/ 497780 h 2342812"/>
                <a:gd name="connsiteX247" fmla="*/ 183963 w 2878467"/>
                <a:gd name="connsiteY247" fmla="*/ 524834 h 2342812"/>
                <a:gd name="connsiteX248" fmla="*/ 173141 w 2878467"/>
                <a:gd name="connsiteY248" fmla="*/ 535655 h 2342812"/>
                <a:gd name="connsiteX249" fmla="*/ 156909 w 2878467"/>
                <a:gd name="connsiteY249" fmla="*/ 557297 h 2342812"/>
                <a:gd name="connsiteX250" fmla="*/ 140677 w 2878467"/>
                <a:gd name="connsiteY250" fmla="*/ 562708 h 2342812"/>
                <a:gd name="connsiteX251" fmla="*/ 119035 w 2878467"/>
                <a:gd name="connsiteY251" fmla="*/ 573529 h 2342812"/>
                <a:gd name="connsiteX252" fmla="*/ 91982 w 2878467"/>
                <a:gd name="connsiteY252" fmla="*/ 600583 h 2342812"/>
                <a:gd name="connsiteX253" fmla="*/ 75750 w 2878467"/>
                <a:gd name="connsiteY253" fmla="*/ 654689 h 2342812"/>
                <a:gd name="connsiteX254" fmla="*/ 70339 w 2878467"/>
                <a:gd name="connsiteY254" fmla="*/ 703385 h 2342812"/>
                <a:gd name="connsiteX255" fmla="*/ 64928 w 2878467"/>
                <a:gd name="connsiteY255" fmla="*/ 719617 h 2342812"/>
                <a:gd name="connsiteX256" fmla="*/ 59518 w 2878467"/>
                <a:gd name="connsiteY256" fmla="*/ 746670 h 2342812"/>
                <a:gd name="connsiteX257" fmla="*/ 48696 w 2878467"/>
                <a:gd name="connsiteY257" fmla="*/ 779134 h 2342812"/>
                <a:gd name="connsiteX258" fmla="*/ 43286 w 2878467"/>
                <a:gd name="connsiteY258" fmla="*/ 795366 h 2342812"/>
                <a:gd name="connsiteX259" fmla="*/ 37875 w 2878467"/>
                <a:gd name="connsiteY259" fmla="*/ 811598 h 2342812"/>
                <a:gd name="connsiteX260" fmla="*/ 32464 w 2878467"/>
                <a:gd name="connsiteY260" fmla="*/ 871115 h 2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2878467" h="2342812">
                  <a:moveTo>
                    <a:pt x="32464" y="871115"/>
                  </a:moveTo>
                  <a:cubicBezTo>
                    <a:pt x="29759" y="986542"/>
                    <a:pt x="32982" y="835184"/>
                    <a:pt x="21643" y="1504161"/>
                  </a:cubicBezTo>
                  <a:cubicBezTo>
                    <a:pt x="21061" y="1538471"/>
                    <a:pt x="18190" y="1572705"/>
                    <a:pt x="16232" y="1606964"/>
                  </a:cubicBezTo>
                  <a:cubicBezTo>
                    <a:pt x="13622" y="1652644"/>
                    <a:pt x="11858" y="1697103"/>
                    <a:pt x="5411" y="1742230"/>
                  </a:cubicBezTo>
                  <a:cubicBezTo>
                    <a:pt x="4110" y="1751334"/>
                    <a:pt x="1804" y="1760265"/>
                    <a:pt x="0" y="1769283"/>
                  </a:cubicBezTo>
                  <a:cubicBezTo>
                    <a:pt x="1804" y="1841425"/>
                    <a:pt x="909" y="1913685"/>
                    <a:pt x="5411" y="1985709"/>
                  </a:cubicBezTo>
                  <a:cubicBezTo>
                    <a:pt x="6339" y="2000552"/>
                    <a:pt x="7982" y="2016620"/>
                    <a:pt x="16232" y="2028994"/>
                  </a:cubicBezTo>
                  <a:lnTo>
                    <a:pt x="27054" y="2045226"/>
                  </a:lnTo>
                  <a:cubicBezTo>
                    <a:pt x="28857" y="2050637"/>
                    <a:pt x="29913" y="2056357"/>
                    <a:pt x="32464" y="2061458"/>
                  </a:cubicBezTo>
                  <a:cubicBezTo>
                    <a:pt x="35372" y="2067274"/>
                    <a:pt x="40724" y="2071713"/>
                    <a:pt x="43286" y="2077690"/>
                  </a:cubicBezTo>
                  <a:cubicBezTo>
                    <a:pt x="46215" y="2084525"/>
                    <a:pt x="45767" y="2092498"/>
                    <a:pt x="48696" y="2099333"/>
                  </a:cubicBezTo>
                  <a:cubicBezTo>
                    <a:pt x="56605" y="2117786"/>
                    <a:pt x="63342" y="2115844"/>
                    <a:pt x="75750" y="2131797"/>
                  </a:cubicBezTo>
                  <a:cubicBezTo>
                    <a:pt x="83735" y="2142063"/>
                    <a:pt x="86571" y="2157047"/>
                    <a:pt x="97392" y="2164261"/>
                  </a:cubicBezTo>
                  <a:cubicBezTo>
                    <a:pt x="108213" y="2171475"/>
                    <a:pt x="120660" y="2176706"/>
                    <a:pt x="129856" y="2185903"/>
                  </a:cubicBezTo>
                  <a:cubicBezTo>
                    <a:pt x="133463" y="2189510"/>
                    <a:pt x="136303" y="2194100"/>
                    <a:pt x="140677" y="2196725"/>
                  </a:cubicBezTo>
                  <a:cubicBezTo>
                    <a:pt x="145568" y="2199659"/>
                    <a:pt x="151569" y="2200132"/>
                    <a:pt x="156909" y="2202135"/>
                  </a:cubicBezTo>
                  <a:cubicBezTo>
                    <a:pt x="166003" y="2205545"/>
                    <a:pt x="174749" y="2209886"/>
                    <a:pt x="183963" y="2212957"/>
                  </a:cubicBezTo>
                  <a:cubicBezTo>
                    <a:pt x="191017" y="2215308"/>
                    <a:pt x="198455" y="2216324"/>
                    <a:pt x="205605" y="2218367"/>
                  </a:cubicBezTo>
                  <a:cubicBezTo>
                    <a:pt x="211089" y="2219934"/>
                    <a:pt x="216335" y="2222277"/>
                    <a:pt x="221837" y="2223778"/>
                  </a:cubicBezTo>
                  <a:cubicBezTo>
                    <a:pt x="236185" y="2227691"/>
                    <a:pt x="265122" y="2234599"/>
                    <a:pt x="265122" y="2234599"/>
                  </a:cubicBezTo>
                  <a:cubicBezTo>
                    <a:pt x="296964" y="2250519"/>
                    <a:pt x="279118" y="2242872"/>
                    <a:pt x="319229" y="2256242"/>
                  </a:cubicBezTo>
                  <a:lnTo>
                    <a:pt x="335461" y="2261652"/>
                  </a:lnTo>
                  <a:cubicBezTo>
                    <a:pt x="339068" y="2265259"/>
                    <a:pt x="341719" y="2270193"/>
                    <a:pt x="346282" y="2272474"/>
                  </a:cubicBezTo>
                  <a:cubicBezTo>
                    <a:pt x="356484" y="2277575"/>
                    <a:pt x="367925" y="2279688"/>
                    <a:pt x="378746" y="2283295"/>
                  </a:cubicBezTo>
                  <a:lnTo>
                    <a:pt x="411210" y="2294116"/>
                  </a:lnTo>
                  <a:cubicBezTo>
                    <a:pt x="416621" y="2295920"/>
                    <a:pt x="422696" y="2296363"/>
                    <a:pt x="427442" y="2299527"/>
                  </a:cubicBezTo>
                  <a:cubicBezTo>
                    <a:pt x="446871" y="2312479"/>
                    <a:pt x="448546" y="2315652"/>
                    <a:pt x="476138" y="2321170"/>
                  </a:cubicBezTo>
                  <a:cubicBezTo>
                    <a:pt x="514381" y="2328818"/>
                    <a:pt x="494460" y="2323670"/>
                    <a:pt x="535655" y="2337402"/>
                  </a:cubicBezTo>
                  <a:lnTo>
                    <a:pt x="551887" y="2342812"/>
                  </a:lnTo>
                  <a:cubicBezTo>
                    <a:pt x="602386" y="2341009"/>
                    <a:pt x="652946" y="2340459"/>
                    <a:pt x="703385" y="2337402"/>
                  </a:cubicBezTo>
                  <a:cubicBezTo>
                    <a:pt x="712564" y="2336846"/>
                    <a:pt x="721566" y="2334411"/>
                    <a:pt x="730438" y="2331991"/>
                  </a:cubicBezTo>
                  <a:cubicBezTo>
                    <a:pt x="741443" y="2328990"/>
                    <a:pt x="762902" y="2321170"/>
                    <a:pt x="762902" y="2321170"/>
                  </a:cubicBezTo>
                  <a:cubicBezTo>
                    <a:pt x="773723" y="2313956"/>
                    <a:pt x="783028" y="2303640"/>
                    <a:pt x="795366" y="2299527"/>
                  </a:cubicBezTo>
                  <a:cubicBezTo>
                    <a:pt x="811633" y="2294104"/>
                    <a:pt x="813846" y="2294948"/>
                    <a:pt x="827830" y="2283295"/>
                  </a:cubicBezTo>
                  <a:cubicBezTo>
                    <a:pt x="850968" y="2264014"/>
                    <a:pt x="837857" y="2272113"/>
                    <a:pt x="854883" y="2250831"/>
                  </a:cubicBezTo>
                  <a:cubicBezTo>
                    <a:pt x="858070" y="2246848"/>
                    <a:pt x="862644" y="2244091"/>
                    <a:pt x="865705" y="2240010"/>
                  </a:cubicBezTo>
                  <a:cubicBezTo>
                    <a:pt x="902414" y="2191066"/>
                    <a:pt x="873350" y="2221541"/>
                    <a:pt x="898169" y="2196725"/>
                  </a:cubicBezTo>
                  <a:cubicBezTo>
                    <a:pt x="914589" y="2147458"/>
                    <a:pt x="889395" y="2225286"/>
                    <a:pt x="908990" y="2153439"/>
                  </a:cubicBezTo>
                  <a:cubicBezTo>
                    <a:pt x="911991" y="2142435"/>
                    <a:pt x="919811" y="2120976"/>
                    <a:pt x="919811" y="2120976"/>
                  </a:cubicBezTo>
                  <a:cubicBezTo>
                    <a:pt x="921615" y="2110155"/>
                    <a:pt x="922842" y="2099221"/>
                    <a:pt x="925222" y="2088512"/>
                  </a:cubicBezTo>
                  <a:cubicBezTo>
                    <a:pt x="926459" y="2082945"/>
                    <a:pt x="929765" y="2077917"/>
                    <a:pt x="930632" y="2072280"/>
                  </a:cubicBezTo>
                  <a:cubicBezTo>
                    <a:pt x="933388" y="2054365"/>
                    <a:pt x="934239" y="2036209"/>
                    <a:pt x="936043" y="2018173"/>
                  </a:cubicBezTo>
                  <a:cubicBezTo>
                    <a:pt x="937847" y="1890121"/>
                    <a:pt x="938129" y="1762039"/>
                    <a:pt x="941454" y="1634017"/>
                  </a:cubicBezTo>
                  <a:cubicBezTo>
                    <a:pt x="941555" y="1630143"/>
                    <a:pt x="946642" y="1594172"/>
                    <a:pt x="952275" y="1585321"/>
                  </a:cubicBezTo>
                  <a:cubicBezTo>
                    <a:pt x="961958" y="1570105"/>
                    <a:pt x="969732" y="1552040"/>
                    <a:pt x="984739" y="1542036"/>
                  </a:cubicBezTo>
                  <a:cubicBezTo>
                    <a:pt x="1005216" y="1528385"/>
                    <a:pt x="996373" y="1535813"/>
                    <a:pt x="1011792" y="1520393"/>
                  </a:cubicBezTo>
                  <a:cubicBezTo>
                    <a:pt x="1013596" y="1514982"/>
                    <a:pt x="1014039" y="1508906"/>
                    <a:pt x="1017203" y="1504161"/>
                  </a:cubicBezTo>
                  <a:cubicBezTo>
                    <a:pt x="1021448" y="1497794"/>
                    <a:pt x="1028536" y="1493807"/>
                    <a:pt x="1033435" y="1487929"/>
                  </a:cubicBezTo>
                  <a:cubicBezTo>
                    <a:pt x="1040570" y="1479367"/>
                    <a:pt x="1051469" y="1459676"/>
                    <a:pt x="1055077" y="1450055"/>
                  </a:cubicBezTo>
                  <a:cubicBezTo>
                    <a:pt x="1058112" y="1441961"/>
                    <a:pt x="1066025" y="1397709"/>
                    <a:pt x="1071309" y="1395948"/>
                  </a:cubicBezTo>
                  <a:cubicBezTo>
                    <a:pt x="1076720" y="1394145"/>
                    <a:pt x="1082363" y="1392928"/>
                    <a:pt x="1087541" y="1390538"/>
                  </a:cubicBezTo>
                  <a:cubicBezTo>
                    <a:pt x="1105850" y="1382088"/>
                    <a:pt x="1122518" y="1369860"/>
                    <a:pt x="1141648" y="1363484"/>
                  </a:cubicBezTo>
                  <a:cubicBezTo>
                    <a:pt x="1147059" y="1361681"/>
                    <a:pt x="1152638" y="1360321"/>
                    <a:pt x="1157880" y="1358074"/>
                  </a:cubicBezTo>
                  <a:cubicBezTo>
                    <a:pt x="1204681" y="1338016"/>
                    <a:pt x="1157687" y="1354529"/>
                    <a:pt x="1195754" y="1341842"/>
                  </a:cubicBezTo>
                  <a:cubicBezTo>
                    <a:pt x="1199361" y="1338235"/>
                    <a:pt x="1201839" y="1332915"/>
                    <a:pt x="1206576" y="1331020"/>
                  </a:cubicBezTo>
                  <a:cubicBezTo>
                    <a:pt x="1220385" y="1325496"/>
                    <a:pt x="1235752" y="1324902"/>
                    <a:pt x="1249861" y="1320199"/>
                  </a:cubicBezTo>
                  <a:cubicBezTo>
                    <a:pt x="1275410" y="1311684"/>
                    <a:pt x="1266667" y="1313522"/>
                    <a:pt x="1303967" y="1309378"/>
                  </a:cubicBezTo>
                  <a:cubicBezTo>
                    <a:pt x="1339996" y="1305375"/>
                    <a:pt x="1376209" y="1303054"/>
                    <a:pt x="1412180" y="1298557"/>
                  </a:cubicBezTo>
                  <a:cubicBezTo>
                    <a:pt x="1426609" y="1296753"/>
                    <a:pt x="1440980" y="1294406"/>
                    <a:pt x="1455466" y="1293146"/>
                  </a:cubicBezTo>
                  <a:cubicBezTo>
                    <a:pt x="1482477" y="1290797"/>
                    <a:pt x="1509572" y="1289539"/>
                    <a:pt x="1536625" y="1287735"/>
                  </a:cubicBezTo>
                  <a:cubicBezTo>
                    <a:pt x="1560071" y="1289539"/>
                    <a:pt x="1583609" y="1290398"/>
                    <a:pt x="1606964" y="1293146"/>
                  </a:cubicBezTo>
                  <a:cubicBezTo>
                    <a:pt x="1617458" y="1294381"/>
                    <a:pt x="1634346" y="1300470"/>
                    <a:pt x="1644838" y="1303967"/>
                  </a:cubicBezTo>
                  <a:cubicBezTo>
                    <a:pt x="1648445" y="1307574"/>
                    <a:pt x="1651676" y="1311602"/>
                    <a:pt x="1655660" y="1314789"/>
                  </a:cubicBezTo>
                  <a:cubicBezTo>
                    <a:pt x="1660738" y="1318851"/>
                    <a:pt x="1667294" y="1321012"/>
                    <a:pt x="1671892" y="1325610"/>
                  </a:cubicBezTo>
                  <a:cubicBezTo>
                    <a:pt x="1676490" y="1330208"/>
                    <a:pt x="1678115" y="1337244"/>
                    <a:pt x="1682713" y="1341842"/>
                  </a:cubicBezTo>
                  <a:cubicBezTo>
                    <a:pt x="1715240" y="1374369"/>
                    <a:pt x="1685965" y="1316959"/>
                    <a:pt x="1731409" y="1385127"/>
                  </a:cubicBezTo>
                  <a:cubicBezTo>
                    <a:pt x="1735016" y="1390538"/>
                    <a:pt x="1739322" y="1395543"/>
                    <a:pt x="1742230" y="1401359"/>
                  </a:cubicBezTo>
                  <a:cubicBezTo>
                    <a:pt x="1744781" y="1406460"/>
                    <a:pt x="1744477" y="1412846"/>
                    <a:pt x="1747641" y="1417591"/>
                  </a:cubicBezTo>
                  <a:cubicBezTo>
                    <a:pt x="1755974" y="1430090"/>
                    <a:pt x="1768127" y="1436659"/>
                    <a:pt x="1780105" y="1444644"/>
                  </a:cubicBezTo>
                  <a:cubicBezTo>
                    <a:pt x="1783712" y="1450055"/>
                    <a:pt x="1786328" y="1456278"/>
                    <a:pt x="1790926" y="1460876"/>
                  </a:cubicBezTo>
                  <a:cubicBezTo>
                    <a:pt x="1795524" y="1465474"/>
                    <a:pt x="1802080" y="1467635"/>
                    <a:pt x="1807158" y="1471697"/>
                  </a:cubicBezTo>
                  <a:cubicBezTo>
                    <a:pt x="1845706" y="1502536"/>
                    <a:pt x="1784251" y="1460035"/>
                    <a:pt x="1834211" y="1493340"/>
                  </a:cubicBezTo>
                  <a:cubicBezTo>
                    <a:pt x="1837818" y="1498751"/>
                    <a:pt x="1840800" y="1504635"/>
                    <a:pt x="1845032" y="1509572"/>
                  </a:cubicBezTo>
                  <a:cubicBezTo>
                    <a:pt x="1851672" y="1517318"/>
                    <a:pt x="1861015" y="1522726"/>
                    <a:pt x="1866675" y="1531215"/>
                  </a:cubicBezTo>
                  <a:lnTo>
                    <a:pt x="1888318" y="1563678"/>
                  </a:lnTo>
                  <a:cubicBezTo>
                    <a:pt x="1889976" y="1570309"/>
                    <a:pt x="1898480" y="1609033"/>
                    <a:pt x="1904550" y="1623196"/>
                  </a:cubicBezTo>
                  <a:cubicBezTo>
                    <a:pt x="1907727" y="1630609"/>
                    <a:pt x="1912539" y="1637286"/>
                    <a:pt x="1915371" y="1644838"/>
                  </a:cubicBezTo>
                  <a:cubicBezTo>
                    <a:pt x="1917982" y="1651801"/>
                    <a:pt x="1918739" y="1659331"/>
                    <a:pt x="1920782" y="1666481"/>
                  </a:cubicBezTo>
                  <a:cubicBezTo>
                    <a:pt x="1922349" y="1671965"/>
                    <a:pt x="1924625" y="1677229"/>
                    <a:pt x="1926192" y="1682713"/>
                  </a:cubicBezTo>
                  <a:cubicBezTo>
                    <a:pt x="1928235" y="1689863"/>
                    <a:pt x="1928277" y="1697704"/>
                    <a:pt x="1931603" y="1704355"/>
                  </a:cubicBezTo>
                  <a:cubicBezTo>
                    <a:pt x="1933884" y="1708918"/>
                    <a:pt x="1938817" y="1711570"/>
                    <a:pt x="1942424" y="1715177"/>
                  </a:cubicBezTo>
                  <a:cubicBezTo>
                    <a:pt x="1946031" y="1725998"/>
                    <a:pt x="1946918" y="1738150"/>
                    <a:pt x="1953245" y="1747641"/>
                  </a:cubicBezTo>
                  <a:cubicBezTo>
                    <a:pt x="1960459" y="1758462"/>
                    <a:pt x="1970775" y="1767767"/>
                    <a:pt x="1974888" y="1780105"/>
                  </a:cubicBezTo>
                  <a:cubicBezTo>
                    <a:pt x="1993066" y="1834633"/>
                    <a:pt x="1965335" y="1750065"/>
                    <a:pt x="1985709" y="1817979"/>
                  </a:cubicBezTo>
                  <a:cubicBezTo>
                    <a:pt x="1988987" y="1828905"/>
                    <a:pt x="1992924" y="1839622"/>
                    <a:pt x="1996531" y="1850443"/>
                  </a:cubicBezTo>
                  <a:cubicBezTo>
                    <a:pt x="1998335" y="1855854"/>
                    <a:pt x="1997908" y="1862642"/>
                    <a:pt x="2001941" y="1866675"/>
                  </a:cubicBezTo>
                  <a:lnTo>
                    <a:pt x="2012763" y="1877496"/>
                  </a:lnTo>
                  <a:cubicBezTo>
                    <a:pt x="2028294" y="1939627"/>
                    <a:pt x="2006577" y="1863062"/>
                    <a:pt x="2028995" y="1915371"/>
                  </a:cubicBezTo>
                  <a:cubicBezTo>
                    <a:pt x="2043954" y="1950275"/>
                    <a:pt x="2023445" y="1926052"/>
                    <a:pt x="2045226" y="1947835"/>
                  </a:cubicBezTo>
                  <a:cubicBezTo>
                    <a:pt x="2053504" y="1989224"/>
                    <a:pt x="2046205" y="1961267"/>
                    <a:pt x="2061458" y="2001941"/>
                  </a:cubicBezTo>
                  <a:cubicBezTo>
                    <a:pt x="2063461" y="2007281"/>
                    <a:pt x="2064099" y="2013187"/>
                    <a:pt x="2066869" y="2018173"/>
                  </a:cubicBezTo>
                  <a:cubicBezTo>
                    <a:pt x="2073185" y="2029542"/>
                    <a:pt x="2088512" y="2050637"/>
                    <a:pt x="2088512" y="2050637"/>
                  </a:cubicBezTo>
                  <a:cubicBezTo>
                    <a:pt x="2102110" y="2091436"/>
                    <a:pt x="2083767" y="2041146"/>
                    <a:pt x="2104744" y="2083101"/>
                  </a:cubicBezTo>
                  <a:cubicBezTo>
                    <a:pt x="2107295" y="2088202"/>
                    <a:pt x="2107603" y="2094232"/>
                    <a:pt x="2110154" y="2099333"/>
                  </a:cubicBezTo>
                  <a:cubicBezTo>
                    <a:pt x="2114403" y="2107831"/>
                    <a:pt x="2133125" y="2131491"/>
                    <a:pt x="2137208" y="2137207"/>
                  </a:cubicBezTo>
                  <a:cubicBezTo>
                    <a:pt x="2140988" y="2142498"/>
                    <a:pt x="2143967" y="2148361"/>
                    <a:pt x="2148029" y="2153439"/>
                  </a:cubicBezTo>
                  <a:cubicBezTo>
                    <a:pt x="2151216" y="2157423"/>
                    <a:pt x="2155663" y="2160277"/>
                    <a:pt x="2158850" y="2164261"/>
                  </a:cubicBezTo>
                  <a:cubicBezTo>
                    <a:pt x="2171350" y="2179886"/>
                    <a:pt x="2165976" y="2179701"/>
                    <a:pt x="2180493" y="2191314"/>
                  </a:cubicBezTo>
                  <a:cubicBezTo>
                    <a:pt x="2185571" y="2195376"/>
                    <a:pt x="2191647" y="2198073"/>
                    <a:pt x="2196725" y="2202135"/>
                  </a:cubicBezTo>
                  <a:cubicBezTo>
                    <a:pt x="2200708" y="2205322"/>
                    <a:pt x="2203465" y="2209896"/>
                    <a:pt x="2207546" y="2212957"/>
                  </a:cubicBezTo>
                  <a:cubicBezTo>
                    <a:pt x="2217950" y="2220760"/>
                    <a:pt x="2240010" y="2234599"/>
                    <a:pt x="2240010" y="2234599"/>
                  </a:cubicBezTo>
                  <a:cubicBezTo>
                    <a:pt x="2243617" y="2240010"/>
                    <a:pt x="2245753" y="2246769"/>
                    <a:pt x="2250831" y="2250831"/>
                  </a:cubicBezTo>
                  <a:cubicBezTo>
                    <a:pt x="2255285" y="2254394"/>
                    <a:pt x="2261962" y="2253691"/>
                    <a:pt x="2267063" y="2256242"/>
                  </a:cubicBezTo>
                  <a:cubicBezTo>
                    <a:pt x="2272879" y="2259150"/>
                    <a:pt x="2277353" y="2264422"/>
                    <a:pt x="2283295" y="2267063"/>
                  </a:cubicBezTo>
                  <a:cubicBezTo>
                    <a:pt x="2293719" y="2271696"/>
                    <a:pt x="2304938" y="2274277"/>
                    <a:pt x="2315759" y="2277884"/>
                  </a:cubicBezTo>
                  <a:lnTo>
                    <a:pt x="2331991" y="2283295"/>
                  </a:lnTo>
                  <a:lnTo>
                    <a:pt x="2348223" y="2288706"/>
                  </a:lnTo>
                  <a:lnTo>
                    <a:pt x="2618755" y="2283295"/>
                  </a:lnTo>
                  <a:cubicBezTo>
                    <a:pt x="2634592" y="2282758"/>
                    <a:pt x="2675086" y="2277770"/>
                    <a:pt x="2694505" y="2272474"/>
                  </a:cubicBezTo>
                  <a:cubicBezTo>
                    <a:pt x="2705510" y="2269473"/>
                    <a:pt x="2717478" y="2267979"/>
                    <a:pt x="2726969" y="2261652"/>
                  </a:cubicBezTo>
                  <a:cubicBezTo>
                    <a:pt x="2732379" y="2258045"/>
                    <a:pt x="2738306" y="2255113"/>
                    <a:pt x="2743200" y="2250831"/>
                  </a:cubicBezTo>
                  <a:cubicBezTo>
                    <a:pt x="2752798" y="2242433"/>
                    <a:pt x="2759643" y="2230852"/>
                    <a:pt x="2770254" y="2223778"/>
                  </a:cubicBezTo>
                  <a:lnTo>
                    <a:pt x="2786486" y="2212957"/>
                  </a:lnTo>
                  <a:cubicBezTo>
                    <a:pt x="2793700" y="2202136"/>
                    <a:pt x="2804015" y="2192831"/>
                    <a:pt x="2808128" y="2180493"/>
                  </a:cubicBezTo>
                  <a:cubicBezTo>
                    <a:pt x="2809932" y="2175082"/>
                    <a:pt x="2810605" y="2169152"/>
                    <a:pt x="2813539" y="2164261"/>
                  </a:cubicBezTo>
                  <a:cubicBezTo>
                    <a:pt x="2816164" y="2159887"/>
                    <a:pt x="2821173" y="2157422"/>
                    <a:pt x="2824360" y="2153439"/>
                  </a:cubicBezTo>
                  <a:cubicBezTo>
                    <a:pt x="2828422" y="2148361"/>
                    <a:pt x="2831575" y="2142618"/>
                    <a:pt x="2835182" y="2137207"/>
                  </a:cubicBezTo>
                  <a:cubicBezTo>
                    <a:pt x="2836985" y="2129993"/>
                    <a:pt x="2837663" y="2122400"/>
                    <a:pt x="2840592" y="2115565"/>
                  </a:cubicBezTo>
                  <a:cubicBezTo>
                    <a:pt x="2843153" y="2109588"/>
                    <a:pt x="2849130" y="2105422"/>
                    <a:pt x="2851413" y="2099333"/>
                  </a:cubicBezTo>
                  <a:cubicBezTo>
                    <a:pt x="2854642" y="2090722"/>
                    <a:pt x="2854593" y="2081202"/>
                    <a:pt x="2856824" y="2072280"/>
                  </a:cubicBezTo>
                  <a:cubicBezTo>
                    <a:pt x="2858207" y="2066747"/>
                    <a:pt x="2860431" y="2061459"/>
                    <a:pt x="2862235" y="2056048"/>
                  </a:cubicBezTo>
                  <a:cubicBezTo>
                    <a:pt x="2864038" y="2041620"/>
                    <a:pt x="2865589" y="2027157"/>
                    <a:pt x="2867645" y="2012763"/>
                  </a:cubicBezTo>
                  <a:cubicBezTo>
                    <a:pt x="2869196" y="2001903"/>
                    <a:pt x="2871844" y="1991203"/>
                    <a:pt x="2873056" y="1980299"/>
                  </a:cubicBezTo>
                  <a:cubicBezTo>
                    <a:pt x="2875454" y="1958714"/>
                    <a:pt x="2876663" y="1937014"/>
                    <a:pt x="2878467" y="1915371"/>
                  </a:cubicBezTo>
                  <a:cubicBezTo>
                    <a:pt x="2876663" y="1725998"/>
                    <a:pt x="2876293" y="1536606"/>
                    <a:pt x="2873056" y="1347252"/>
                  </a:cubicBezTo>
                  <a:cubicBezTo>
                    <a:pt x="2872685" y="1325538"/>
                    <a:pt x="2868884" y="1304007"/>
                    <a:pt x="2867645" y="1282325"/>
                  </a:cubicBezTo>
                  <a:cubicBezTo>
                    <a:pt x="2865276" y="1240872"/>
                    <a:pt x="2863438" y="1199383"/>
                    <a:pt x="2862235" y="1157880"/>
                  </a:cubicBezTo>
                  <a:cubicBezTo>
                    <a:pt x="2859831" y="1074932"/>
                    <a:pt x="2860076" y="991909"/>
                    <a:pt x="2856824" y="908990"/>
                  </a:cubicBezTo>
                  <a:cubicBezTo>
                    <a:pt x="2856464" y="899800"/>
                    <a:pt x="2852714" y="891040"/>
                    <a:pt x="2851413" y="881936"/>
                  </a:cubicBezTo>
                  <a:cubicBezTo>
                    <a:pt x="2849103" y="865769"/>
                    <a:pt x="2848313" y="849408"/>
                    <a:pt x="2846003" y="833241"/>
                  </a:cubicBezTo>
                  <a:cubicBezTo>
                    <a:pt x="2841290" y="800252"/>
                    <a:pt x="2842373" y="815124"/>
                    <a:pt x="2835182" y="789955"/>
                  </a:cubicBezTo>
                  <a:cubicBezTo>
                    <a:pt x="2833139" y="782805"/>
                    <a:pt x="2831814" y="775463"/>
                    <a:pt x="2829771" y="768313"/>
                  </a:cubicBezTo>
                  <a:cubicBezTo>
                    <a:pt x="2828204" y="762829"/>
                    <a:pt x="2825927" y="757565"/>
                    <a:pt x="2824360" y="752081"/>
                  </a:cubicBezTo>
                  <a:cubicBezTo>
                    <a:pt x="2822317" y="744931"/>
                    <a:pt x="2821879" y="737273"/>
                    <a:pt x="2818950" y="730438"/>
                  </a:cubicBezTo>
                  <a:cubicBezTo>
                    <a:pt x="2816388" y="724461"/>
                    <a:pt x="2811735" y="719617"/>
                    <a:pt x="2808128" y="714206"/>
                  </a:cubicBezTo>
                  <a:cubicBezTo>
                    <a:pt x="2806325" y="703385"/>
                    <a:pt x="2805098" y="692451"/>
                    <a:pt x="2802718" y="681742"/>
                  </a:cubicBezTo>
                  <a:cubicBezTo>
                    <a:pt x="2801481" y="676174"/>
                    <a:pt x="2798544" y="671078"/>
                    <a:pt x="2797307" y="665510"/>
                  </a:cubicBezTo>
                  <a:cubicBezTo>
                    <a:pt x="2794927" y="654801"/>
                    <a:pt x="2794047" y="643804"/>
                    <a:pt x="2791896" y="633047"/>
                  </a:cubicBezTo>
                  <a:cubicBezTo>
                    <a:pt x="2790438" y="625755"/>
                    <a:pt x="2787589" y="618758"/>
                    <a:pt x="2786486" y="611404"/>
                  </a:cubicBezTo>
                  <a:cubicBezTo>
                    <a:pt x="2782172" y="582644"/>
                    <a:pt x="2784860" y="552423"/>
                    <a:pt x="2775664" y="524834"/>
                  </a:cubicBezTo>
                  <a:lnTo>
                    <a:pt x="2754022" y="459906"/>
                  </a:lnTo>
                  <a:cubicBezTo>
                    <a:pt x="2752218" y="454495"/>
                    <a:pt x="2751775" y="448420"/>
                    <a:pt x="2748611" y="443674"/>
                  </a:cubicBezTo>
                  <a:cubicBezTo>
                    <a:pt x="2745004" y="438263"/>
                    <a:pt x="2740431" y="433384"/>
                    <a:pt x="2737790" y="427442"/>
                  </a:cubicBezTo>
                  <a:cubicBezTo>
                    <a:pt x="2733157" y="417018"/>
                    <a:pt x="2730576" y="405799"/>
                    <a:pt x="2726969" y="394978"/>
                  </a:cubicBezTo>
                  <a:cubicBezTo>
                    <a:pt x="2725165" y="389567"/>
                    <a:pt x="2724109" y="383847"/>
                    <a:pt x="2721558" y="378746"/>
                  </a:cubicBezTo>
                  <a:cubicBezTo>
                    <a:pt x="2717951" y="371532"/>
                    <a:pt x="2713733" y="364592"/>
                    <a:pt x="2710737" y="357103"/>
                  </a:cubicBezTo>
                  <a:cubicBezTo>
                    <a:pt x="2706501" y="346512"/>
                    <a:pt x="2705016" y="334842"/>
                    <a:pt x="2699915" y="324639"/>
                  </a:cubicBezTo>
                  <a:cubicBezTo>
                    <a:pt x="2664034" y="252876"/>
                    <a:pt x="2707562" y="342483"/>
                    <a:pt x="2683683" y="286765"/>
                  </a:cubicBezTo>
                  <a:cubicBezTo>
                    <a:pt x="2680506" y="279351"/>
                    <a:pt x="2675857" y="272611"/>
                    <a:pt x="2672862" y="265122"/>
                  </a:cubicBezTo>
                  <a:cubicBezTo>
                    <a:pt x="2656284" y="223675"/>
                    <a:pt x="2671960" y="242577"/>
                    <a:pt x="2651219" y="221837"/>
                  </a:cubicBezTo>
                  <a:cubicBezTo>
                    <a:pt x="2641823" y="193647"/>
                    <a:pt x="2651964" y="216005"/>
                    <a:pt x="2634987" y="194784"/>
                  </a:cubicBezTo>
                  <a:cubicBezTo>
                    <a:pt x="2623578" y="180524"/>
                    <a:pt x="2624461" y="173338"/>
                    <a:pt x="2607934" y="162320"/>
                  </a:cubicBezTo>
                  <a:cubicBezTo>
                    <a:pt x="2603189" y="159156"/>
                    <a:pt x="2596803" y="159460"/>
                    <a:pt x="2591702" y="156909"/>
                  </a:cubicBezTo>
                  <a:cubicBezTo>
                    <a:pt x="2582296" y="152206"/>
                    <a:pt x="2573062" y="146987"/>
                    <a:pt x="2564649" y="140677"/>
                  </a:cubicBezTo>
                  <a:cubicBezTo>
                    <a:pt x="2558528" y="136086"/>
                    <a:pt x="2554644" y="128892"/>
                    <a:pt x="2548417" y="124445"/>
                  </a:cubicBezTo>
                  <a:cubicBezTo>
                    <a:pt x="2541854" y="119757"/>
                    <a:pt x="2533777" y="117626"/>
                    <a:pt x="2526774" y="113624"/>
                  </a:cubicBezTo>
                  <a:cubicBezTo>
                    <a:pt x="2521128" y="110398"/>
                    <a:pt x="2516358" y="105711"/>
                    <a:pt x="2510542" y="102803"/>
                  </a:cubicBezTo>
                  <a:cubicBezTo>
                    <a:pt x="2505441" y="100252"/>
                    <a:pt x="2499412" y="99943"/>
                    <a:pt x="2494311" y="97392"/>
                  </a:cubicBezTo>
                  <a:cubicBezTo>
                    <a:pt x="2488495" y="94484"/>
                    <a:pt x="2483895" y="89479"/>
                    <a:pt x="2478079" y="86571"/>
                  </a:cubicBezTo>
                  <a:cubicBezTo>
                    <a:pt x="2472978" y="84020"/>
                    <a:pt x="2466948" y="83711"/>
                    <a:pt x="2461847" y="81160"/>
                  </a:cubicBezTo>
                  <a:cubicBezTo>
                    <a:pt x="2424482" y="62478"/>
                    <a:pt x="2469015" y="76189"/>
                    <a:pt x="2423972" y="64928"/>
                  </a:cubicBezTo>
                  <a:cubicBezTo>
                    <a:pt x="2377450" y="33914"/>
                    <a:pt x="2436313" y="71099"/>
                    <a:pt x="2391508" y="48696"/>
                  </a:cubicBezTo>
                  <a:cubicBezTo>
                    <a:pt x="2382102" y="43993"/>
                    <a:pt x="2374338" y="36058"/>
                    <a:pt x="2364455" y="32464"/>
                  </a:cubicBezTo>
                  <a:cubicBezTo>
                    <a:pt x="2354145" y="28715"/>
                    <a:pt x="2342812" y="28857"/>
                    <a:pt x="2331991" y="27054"/>
                  </a:cubicBezTo>
                  <a:cubicBezTo>
                    <a:pt x="2321170" y="23447"/>
                    <a:pt x="2309018" y="22559"/>
                    <a:pt x="2299527" y="16232"/>
                  </a:cubicBezTo>
                  <a:cubicBezTo>
                    <a:pt x="2278549" y="2247"/>
                    <a:pt x="2289464" y="7467"/>
                    <a:pt x="2267063" y="0"/>
                  </a:cubicBezTo>
                  <a:cubicBezTo>
                    <a:pt x="2227385" y="1804"/>
                    <a:pt x="2186924" y="-2636"/>
                    <a:pt x="2148029" y="5411"/>
                  </a:cubicBezTo>
                  <a:cubicBezTo>
                    <a:pt x="2132836" y="8554"/>
                    <a:pt x="2123555" y="24646"/>
                    <a:pt x="2110154" y="32464"/>
                  </a:cubicBezTo>
                  <a:cubicBezTo>
                    <a:pt x="2101765" y="37358"/>
                    <a:pt x="2091788" y="38942"/>
                    <a:pt x="2083101" y="43286"/>
                  </a:cubicBezTo>
                  <a:cubicBezTo>
                    <a:pt x="2077285" y="46194"/>
                    <a:pt x="2072445" y="50761"/>
                    <a:pt x="2066869" y="54107"/>
                  </a:cubicBezTo>
                  <a:cubicBezTo>
                    <a:pt x="2054401" y="61588"/>
                    <a:pt x="2041262" y="67943"/>
                    <a:pt x="2028995" y="75749"/>
                  </a:cubicBezTo>
                  <a:cubicBezTo>
                    <a:pt x="2021387" y="80590"/>
                    <a:pt x="2014690" y="86739"/>
                    <a:pt x="2007352" y="91981"/>
                  </a:cubicBezTo>
                  <a:cubicBezTo>
                    <a:pt x="2002060" y="95761"/>
                    <a:pt x="1996531" y="99196"/>
                    <a:pt x="1991120" y="102803"/>
                  </a:cubicBezTo>
                  <a:cubicBezTo>
                    <a:pt x="1989316" y="108214"/>
                    <a:pt x="1988873" y="114290"/>
                    <a:pt x="1985709" y="119035"/>
                  </a:cubicBezTo>
                  <a:cubicBezTo>
                    <a:pt x="1967033" y="147048"/>
                    <a:pt x="1962244" y="124507"/>
                    <a:pt x="1947835" y="167731"/>
                  </a:cubicBezTo>
                  <a:lnTo>
                    <a:pt x="1931603" y="216426"/>
                  </a:lnTo>
                  <a:cubicBezTo>
                    <a:pt x="1929799" y="221837"/>
                    <a:pt x="1927575" y="227125"/>
                    <a:pt x="1926192" y="232658"/>
                  </a:cubicBezTo>
                  <a:cubicBezTo>
                    <a:pt x="1924389" y="239872"/>
                    <a:pt x="1922825" y="247151"/>
                    <a:pt x="1920782" y="254301"/>
                  </a:cubicBezTo>
                  <a:cubicBezTo>
                    <a:pt x="1919215" y="259785"/>
                    <a:pt x="1916872" y="265031"/>
                    <a:pt x="1915371" y="270533"/>
                  </a:cubicBezTo>
                  <a:cubicBezTo>
                    <a:pt x="1909501" y="292056"/>
                    <a:pt x="1904550" y="313818"/>
                    <a:pt x="1899139" y="335461"/>
                  </a:cubicBezTo>
                  <a:cubicBezTo>
                    <a:pt x="1897335" y="342675"/>
                    <a:pt x="1896079" y="350048"/>
                    <a:pt x="1893728" y="357103"/>
                  </a:cubicBezTo>
                  <a:cubicBezTo>
                    <a:pt x="1891925" y="362514"/>
                    <a:pt x="1889701" y="367802"/>
                    <a:pt x="1888318" y="373335"/>
                  </a:cubicBezTo>
                  <a:cubicBezTo>
                    <a:pt x="1875265" y="425549"/>
                    <a:pt x="1889861" y="379530"/>
                    <a:pt x="1877496" y="416620"/>
                  </a:cubicBezTo>
                  <a:cubicBezTo>
                    <a:pt x="1875693" y="427441"/>
                    <a:pt x="1874466" y="438375"/>
                    <a:pt x="1872086" y="449084"/>
                  </a:cubicBezTo>
                  <a:cubicBezTo>
                    <a:pt x="1870849" y="454652"/>
                    <a:pt x="1867794" y="459723"/>
                    <a:pt x="1866675" y="465316"/>
                  </a:cubicBezTo>
                  <a:cubicBezTo>
                    <a:pt x="1864174" y="477822"/>
                    <a:pt x="1862949" y="490550"/>
                    <a:pt x="1861264" y="503191"/>
                  </a:cubicBezTo>
                  <a:cubicBezTo>
                    <a:pt x="1859342" y="517604"/>
                    <a:pt x="1858901" y="532258"/>
                    <a:pt x="1855854" y="546476"/>
                  </a:cubicBezTo>
                  <a:cubicBezTo>
                    <a:pt x="1853464" y="557630"/>
                    <a:pt x="1845032" y="578940"/>
                    <a:pt x="1845032" y="578940"/>
                  </a:cubicBezTo>
                  <a:cubicBezTo>
                    <a:pt x="1832538" y="678907"/>
                    <a:pt x="1846722" y="588417"/>
                    <a:pt x="1834211" y="638457"/>
                  </a:cubicBezTo>
                  <a:cubicBezTo>
                    <a:pt x="1831980" y="647379"/>
                    <a:pt x="1831220" y="656638"/>
                    <a:pt x="1828800" y="665510"/>
                  </a:cubicBezTo>
                  <a:cubicBezTo>
                    <a:pt x="1825799" y="676515"/>
                    <a:pt x="1817979" y="697974"/>
                    <a:pt x="1817979" y="697974"/>
                  </a:cubicBezTo>
                  <a:cubicBezTo>
                    <a:pt x="1816176" y="708795"/>
                    <a:pt x="1814949" y="719729"/>
                    <a:pt x="1812569" y="730438"/>
                  </a:cubicBezTo>
                  <a:cubicBezTo>
                    <a:pt x="1811332" y="736006"/>
                    <a:pt x="1808725" y="741186"/>
                    <a:pt x="1807158" y="746670"/>
                  </a:cubicBezTo>
                  <a:cubicBezTo>
                    <a:pt x="1805115" y="753820"/>
                    <a:pt x="1803884" y="761190"/>
                    <a:pt x="1801747" y="768313"/>
                  </a:cubicBezTo>
                  <a:cubicBezTo>
                    <a:pt x="1798469" y="779239"/>
                    <a:pt x="1797253" y="791286"/>
                    <a:pt x="1790926" y="800777"/>
                  </a:cubicBezTo>
                  <a:lnTo>
                    <a:pt x="1769283" y="833241"/>
                  </a:lnTo>
                  <a:cubicBezTo>
                    <a:pt x="1767480" y="838652"/>
                    <a:pt x="1766807" y="844582"/>
                    <a:pt x="1763873" y="849473"/>
                  </a:cubicBezTo>
                  <a:cubicBezTo>
                    <a:pt x="1761248" y="853847"/>
                    <a:pt x="1757355" y="857555"/>
                    <a:pt x="1753051" y="860294"/>
                  </a:cubicBezTo>
                  <a:cubicBezTo>
                    <a:pt x="1680174" y="906669"/>
                    <a:pt x="1729970" y="871691"/>
                    <a:pt x="1650249" y="903579"/>
                  </a:cubicBezTo>
                  <a:cubicBezTo>
                    <a:pt x="1522472" y="954690"/>
                    <a:pt x="1641612" y="909578"/>
                    <a:pt x="1574500" y="946864"/>
                  </a:cubicBezTo>
                  <a:cubicBezTo>
                    <a:pt x="1564788" y="952260"/>
                    <a:pt x="1543369" y="959045"/>
                    <a:pt x="1531215" y="963096"/>
                  </a:cubicBezTo>
                  <a:cubicBezTo>
                    <a:pt x="1455323" y="1013694"/>
                    <a:pt x="1517228" y="976918"/>
                    <a:pt x="1298557" y="968507"/>
                  </a:cubicBezTo>
                  <a:cubicBezTo>
                    <a:pt x="1276855" y="967672"/>
                    <a:pt x="1255272" y="964900"/>
                    <a:pt x="1233629" y="963096"/>
                  </a:cubicBezTo>
                  <a:cubicBezTo>
                    <a:pt x="1174442" y="943370"/>
                    <a:pt x="1264085" y="974829"/>
                    <a:pt x="1201165" y="946864"/>
                  </a:cubicBezTo>
                  <a:cubicBezTo>
                    <a:pt x="1190741" y="942231"/>
                    <a:pt x="1178192" y="942370"/>
                    <a:pt x="1168701" y="936043"/>
                  </a:cubicBezTo>
                  <a:cubicBezTo>
                    <a:pt x="1118741" y="902738"/>
                    <a:pt x="1180196" y="945239"/>
                    <a:pt x="1141648" y="914400"/>
                  </a:cubicBezTo>
                  <a:cubicBezTo>
                    <a:pt x="1136570" y="910338"/>
                    <a:pt x="1130276" y="907899"/>
                    <a:pt x="1125416" y="903579"/>
                  </a:cubicBezTo>
                  <a:cubicBezTo>
                    <a:pt x="1113978" y="893412"/>
                    <a:pt x="1105686" y="879604"/>
                    <a:pt x="1092952" y="871115"/>
                  </a:cubicBezTo>
                  <a:cubicBezTo>
                    <a:pt x="1078982" y="861802"/>
                    <a:pt x="1052866" y="845259"/>
                    <a:pt x="1038845" y="833241"/>
                  </a:cubicBezTo>
                  <a:cubicBezTo>
                    <a:pt x="1033035" y="828261"/>
                    <a:pt x="1028024" y="822420"/>
                    <a:pt x="1022613" y="817009"/>
                  </a:cubicBezTo>
                  <a:cubicBezTo>
                    <a:pt x="1007289" y="771033"/>
                    <a:pt x="1028660" y="827086"/>
                    <a:pt x="1006382" y="789955"/>
                  </a:cubicBezTo>
                  <a:cubicBezTo>
                    <a:pt x="1003448" y="785064"/>
                    <a:pt x="1003522" y="778824"/>
                    <a:pt x="1000971" y="773723"/>
                  </a:cubicBezTo>
                  <a:cubicBezTo>
                    <a:pt x="998063" y="767907"/>
                    <a:pt x="993376" y="763137"/>
                    <a:pt x="990150" y="757491"/>
                  </a:cubicBezTo>
                  <a:cubicBezTo>
                    <a:pt x="986148" y="750488"/>
                    <a:pt x="984016" y="742412"/>
                    <a:pt x="979328" y="735849"/>
                  </a:cubicBezTo>
                  <a:cubicBezTo>
                    <a:pt x="961820" y="711340"/>
                    <a:pt x="953878" y="724422"/>
                    <a:pt x="941454" y="687153"/>
                  </a:cubicBezTo>
                  <a:cubicBezTo>
                    <a:pt x="927853" y="646353"/>
                    <a:pt x="946200" y="696644"/>
                    <a:pt x="925222" y="654689"/>
                  </a:cubicBezTo>
                  <a:cubicBezTo>
                    <a:pt x="922671" y="649588"/>
                    <a:pt x="922362" y="643558"/>
                    <a:pt x="919811" y="638457"/>
                  </a:cubicBezTo>
                  <a:cubicBezTo>
                    <a:pt x="916903" y="632641"/>
                    <a:pt x="911898" y="628041"/>
                    <a:pt x="908990" y="622225"/>
                  </a:cubicBezTo>
                  <a:cubicBezTo>
                    <a:pt x="906439" y="617124"/>
                    <a:pt x="906130" y="611094"/>
                    <a:pt x="903579" y="605993"/>
                  </a:cubicBezTo>
                  <a:cubicBezTo>
                    <a:pt x="900152" y="599139"/>
                    <a:pt x="879470" y="571553"/>
                    <a:pt x="876526" y="568119"/>
                  </a:cubicBezTo>
                  <a:cubicBezTo>
                    <a:pt x="871546" y="562309"/>
                    <a:pt x="865193" y="557765"/>
                    <a:pt x="860294" y="551887"/>
                  </a:cubicBezTo>
                  <a:cubicBezTo>
                    <a:pt x="826176" y="510945"/>
                    <a:pt x="870127" y="556308"/>
                    <a:pt x="838651" y="524834"/>
                  </a:cubicBezTo>
                  <a:cubicBezTo>
                    <a:pt x="821241" y="472598"/>
                    <a:pt x="849156" y="553800"/>
                    <a:pt x="822419" y="486959"/>
                  </a:cubicBezTo>
                  <a:cubicBezTo>
                    <a:pt x="818183" y="476368"/>
                    <a:pt x="815205" y="465316"/>
                    <a:pt x="811598" y="454495"/>
                  </a:cubicBezTo>
                  <a:cubicBezTo>
                    <a:pt x="809794" y="449084"/>
                    <a:pt x="809351" y="443009"/>
                    <a:pt x="806187" y="438263"/>
                  </a:cubicBezTo>
                  <a:cubicBezTo>
                    <a:pt x="798973" y="427442"/>
                    <a:pt x="793741" y="414995"/>
                    <a:pt x="784545" y="405799"/>
                  </a:cubicBezTo>
                  <a:cubicBezTo>
                    <a:pt x="772578" y="393832"/>
                    <a:pt x="767148" y="386279"/>
                    <a:pt x="752081" y="378746"/>
                  </a:cubicBezTo>
                  <a:cubicBezTo>
                    <a:pt x="746980" y="376195"/>
                    <a:pt x="741091" y="375582"/>
                    <a:pt x="735849" y="373335"/>
                  </a:cubicBezTo>
                  <a:cubicBezTo>
                    <a:pt x="728435" y="370158"/>
                    <a:pt x="721209" y="366516"/>
                    <a:pt x="714206" y="362514"/>
                  </a:cubicBezTo>
                  <a:cubicBezTo>
                    <a:pt x="708560" y="359288"/>
                    <a:pt x="703790" y="354601"/>
                    <a:pt x="697974" y="351693"/>
                  </a:cubicBezTo>
                  <a:cubicBezTo>
                    <a:pt x="692873" y="349142"/>
                    <a:pt x="686728" y="349052"/>
                    <a:pt x="681742" y="346282"/>
                  </a:cubicBezTo>
                  <a:cubicBezTo>
                    <a:pt x="670373" y="339966"/>
                    <a:pt x="661617" y="328751"/>
                    <a:pt x="649279" y="324639"/>
                  </a:cubicBezTo>
                  <a:cubicBezTo>
                    <a:pt x="643868" y="322836"/>
                    <a:pt x="638148" y="321779"/>
                    <a:pt x="633047" y="319229"/>
                  </a:cubicBezTo>
                  <a:cubicBezTo>
                    <a:pt x="623641" y="314526"/>
                    <a:pt x="615603" y="307268"/>
                    <a:pt x="605993" y="302997"/>
                  </a:cubicBezTo>
                  <a:cubicBezTo>
                    <a:pt x="599736" y="300216"/>
                    <a:pt x="561582" y="293033"/>
                    <a:pt x="557297" y="292176"/>
                  </a:cubicBezTo>
                  <a:cubicBezTo>
                    <a:pt x="541065" y="293979"/>
                    <a:pt x="524744" y="295103"/>
                    <a:pt x="508602" y="297586"/>
                  </a:cubicBezTo>
                  <a:cubicBezTo>
                    <a:pt x="501252" y="298717"/>
                    <a:pt x="494218" y="301384"/>
                    <a:pt x="486959" y="302997"/>
                  </a:cubicBezTo>
                  <a:cubicBezTo>
                    <a:pt x="412019" y="319650"/>
                    <a:pt x="522687" y="292711"/>
                    <a:pt x="416621" y="319229"/>
                  </a:cubicBezTo>
                  <a:cubicBezTo>
                    <a:pt x="402858" y="332991"/>
                    <a:pt x="405994" y="332136"/>
                    <a:pt x="384157" y="340871"/>
                  </a:cubicBezTo>
                  <a:cubicBezTo>
                    <a:pt x="373566" y="345107"/>
                    <a:pt x="351693" y="351693"/>
                    <a:pt x="351693" y="351693"/>
                  </a:cubicBezTo>
                  <a:cubicBezTo>
                    <a:pt x="324272" y="379112"/>
                    <a:pt x="359759" y="346853"/>
                    <a:pt x="324640" y="367925"/>
                  </a:cubicBezTo>
                  <a:cubicBezTo>
                    <a:pt x="314142" y="374224"/>
                    <a:pt x="310373" y="386127"/>
                    <a:pt x="302997" y="394978"/>
                  </a:cubicBezTo>
                  <a:cubicBezTo>
                    <a:pt x="298098" y="400856"/>
                    <a:pt x="291745" y="405400"/>
                    <a:pt x="286765" y="411210"/>
                  </a:cubicBezTo>
                  <a:cubicBezTo>
                    <a:pt x="280896" y="418057"/>
                    <a:pt x="276471" y="426066"/>
                    <a:pt x="270533" y="432852"/>
                  </a:cubicBezTo>
                  <a:cubicBezTo>
                    <a:pt x="263814" y="440530"/>
                    <a:pt x="254549" y="446006"/>
                    <a:pt x="248890" y="454495"/>
                  </a:cubicBezTo>
                  <a:cubicBezTo>
                    <a:pt x="245283" y="459906"/>
                    <a:pt x="242232" y="465731"/>
                    <a:pt x="238069" y="470727"/>
                  </a:cubicBezTo>
                  <a:cubicBezTo>
                    <a:pt x="218788" y="493865"/>
                    <a:pt x="226887" y="480754"/>
                    <a:pt x="205605" y="497780"/>
                  </a:cubicBezTo>
                  <a:cubicBezTo>
                    <a:pt x="191090" y="509392"/>
                    <a:pt x="196461" y="509212"/>
                    <a:pt x="183963" y="524834"/>
                  </a:cubicBezTo>
                  <a:cubicBezTo>
                    <a:pt x="180776" y="528817"/>
                    <a:pt x="176407" y="531736"/>
                    <a:pt x="173141" y="535655"/>
                  </a:cubicBezTo>
                  <a:cubicBezTo>
                    <a:pt x="167368" y="542582"/>
                    <a:pt x="163837" y="551524"/>
                    <a:pt x="156909" y="557297"/>
                  </a:cubicBezTo>
                  <a:cubicBezTo>
                    <a:pt x="152528" y="560948"/>
                    <a:pt x="145919" y="560461"/>
                    <a:pt x="140677" y="562708"/>
                  </a:cubicBezTo>
                  <a:cubicBezTo>
                    <a:pt x="133264" y="565885"/>
                    <a:pt x="125401" y="568577"/>
                    <a:pt x="119035" y="573529"/>
                  </a:cubicBezTo>
                  <a:cubicBezTo>
                    <a:pt x="108968" y="581359"/>
                    <a:pt x="91982" y="600583"/>
                    <a:pt x="91982" y="600583"/>
                  </a:cubicBezTo>
                  <a:cubicBezTo>
                    <a:pt x="78808" y="640101"/>
                    <a:pt x="83926" y="621981"/>
                    <a:pt x="75750" y="654689"/>
                  </a:cubicBezTo>
                  <a:cubicBezTo>
                    <a:pt x="73946" y="670921"/>
                    <a:pt x="73024" y="687275"/>
                    <a:pt x="70339" y="703385"/>
                  </a:cubicBezTo>
                  <a:cubicBezTo>
                    <a:pt x="69401" y="709011"/>
                    <a:pt x="66311" y="714084"/>
                    <a:pt x="64928" y="719617"/>
                  </a:cubicBezTo>
                  <a:cubicBezTo>
                    <a:pt x="62698" y="728539"/>
                    <a:pt x="61938" y="737798"/>
                    <a:pt x="59518" y="746670"/>
                  </a:cubicBezTo>
                  <a:cubicBezTo>
                    <a:pt x="56517" y="757675"/>
                    <a:pt x="52303" y="768313"/>
                    <a:pt x="48696" y="779134"/>
                  </a:cubicBezTo>
                  <a:lnTo>
                    <a:pt x="43286" y="795366"/>
                  </a:lnTo>
                  <a:lnTo>
                    <a:pt x="37875" y="811598"/>
                  </a:lnTo>
                  <a:cubicBezTo>
                    <a:pt x="31866" y="865672"/>
                    <a:pt x="35169" y="755688"/>
                    <a:pt x="32464" y="871115"/>
                  </a:cubicBezTo>
                  <a:close/>
                </a:path>
              </a:pathLst>
            </a:custGeom>
            <a:ln w="38100">
              <a:solidFill>
                <a:srgbClr val="008000"/>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p:cNvSpPr/>
            <p:nvPr/>
          </p:nvSpPr>
          <p:spPr bwMode="auto">
            <a:xfrm rot="21352688">
              <a:off x="6649691" y="431764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bwMode="auto">
            <a:xfrm rot="21352688">
              <a:off x="6341805" y="4548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bwMode="auto">
            <a:xfrm rot="21352688">
              <a:off x="6601670" y="482467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bwMode="auto">
            <a:xfrm rot="21352688">
              <a:off x="6229758" y="50691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bwMode="auto">
            <a:xfrm rot="21352688">
              <a:off x="6494039" y="532201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err="1">
                  <a:latin typeface="Arial" pitchFamily="34" charset="0"/>
                  <a:cs typeface="Arial" pitchFamily="34" charset="0"/>
                </a:rPr>
                <a:t>i</a:t>
              </a:r>
              <a:endParaRPr lang="en-US" sz="1000" b="1" dirty="0">
                <a:latin typeface="Arial" pitchFamily="34" charset="0"/>
                <a:cs typeface="Arial" pitchFamily="34" charset="0"/>
              </a:endParaRPr>
            </a:p>
          </p:txBody>
        </p:sp>
        <p:sp>
          <p:nvSpPr>
            <p:cNvPr id="46" name="Oval 45"/>
            <p:cNvSpPr/>
            <p:nvPr/>
          </p:nvSpPr>
          <p:spPr bwMode="auto">
            <a:xfrm rot="21352688">
              <a:off x="8127066" y="3993988"/>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bwMode="auto">
            <a:xfrm rot="21352688">
              <a:off x="8452918" y="4154684"/>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bwMode="auto">
            <a:xfrm rot="21352688">
              <a:off x="8289958" y="4713149"/>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9" name="Oval 48"/>
            <p:cNvSpPr/>
            <p:nvPr/>
          </p:nvSpPr>
          <p:spPr bwMode="auto">
            <a:xfrm rot="21352688">
              <a:off x="8598495" y="4987631"/>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0" name="Oval 49"/>
            <p:cNvSpPr/>
            <p:nvPr/>
          </p:nvSpPr>
          <p:spPr bwMode="auto">
            <a:xfrm rot="21352688">
              <a:off x="8452919" y="536706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000" b="1" dirty="0">
                  <a:latin typeface="Arial" pitchFamily="34" charset="0"/>
                  <a:cs typeface="Arial" pitchFamily="34" charset="0"/>
                </a:rPr>
                <a:t>j</a:t>
              </a:r>
              <a:endParaRPr lang="en-US" sz="1200" b="1" dirty="0">
                <a:latin typeface="Arial" pitchFamily="34" charset="0"/>
                <a:cs typeface="Arial" pitchFamily="34" charset="0"/>
              </a:endParaRPr>
            </a:p>
          </p:txBody>
        </p:sp>
        <p:sp>
          <p:nvSpPr>
            <p:cNvPr id="51" name="Oval 50"/>
            <p:cNvSpPr/>
            <p:nvPr/>
          </p:nvSpPr>
          <p:spPr bwMode="auto">
            <a:xfrm rot="21352688">
              <a:off x="8309432" y="3618996"/>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2" name="Oval 51"/>
            <p:cNvSpPr/>
            <p:nvPr/>
          </p:nvSpPr>
          <p:spPr bwMode="auto">
            <a:xfrm rot="21352688">
              <a:off x="8598496" y="4556167"/>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3" name="Oval 52"/>
            <p:cNvSpPr/>
            <p:nvPr/>
          </p:nvSpPr>
          <p:spPr bwMode="auto">
            <a:xfrm rot="21352688">
              <a:off x="8158378" y="4391403"/>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4" name="Oval 53"/>
            <p:cNvSpPr/>
            <p:nvPr/>
          </p:nvSpPr>
          <p:spPr bwMode="auto">
            <a:xfrm rot="21352688">
              <a:off x="8221458" y="5119480"/>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bwMode="auto">
            <a:xfrm rot="21352688">
              <a:off x="6392718" y="4070035"/>
              <a:ext cx="152400" cy="1524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56" name="Straight Connector 55"/>
            <p:cNvCxnSpPr/>
            <p:nvPr/>
          </p:nvCxnSpPr>
          <p:spPr>
            <a:xfrm>
              <a:off x="6934200" y="4393845"/>
              <a:ext cx="1143000" cy="81481"/>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6858000" y="4241707"/>
              <a:ext cx="1263785" cy="401482"/>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a:off x="6858000" y="4534675"/>
              <a:ext cx="1143000" cy="37325"/>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6934200" y="4386122"/>
              <a:ext cx="1143000" cy="361265"/>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5791200" y="5943600"/>
              <a:ext cx="3276600"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6413391" y="5895108"/>
                  <a:ext cx="44460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i="1" dirty="0" smtClean="0">
                                <a:latin typeface="Cambria Math"/>
                                <a:cs typeface="Arial" pitchFamily="34" charset="0"/>
                              </a:rPr>
                              <m:t>𝑖</m:t>
                            </m:r>
                          </m:sub>
                        </m:sSub>
                      </m:oMath>
                    </m:oMathPara>
                  </a14:m>
                  <a:endParaRPr lang="en-US" dirty="0">
                    <a:latin typeface="Arial" pitchFamily="34" charset="0"/>
                    <a:cs typeface="Arial"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13391" y="5895108"/>
                  <a:ext cx="444609" cy="369332"/>
                </a:xfrm>
                <a:prstGeom prst="rect">
                  <a:avLst/>
                </a:prstGeom>
                <a:blipFill rotWithShape="1">
                  <a:blip r:embed="rId7" cstate="print"/>
                  <a:stretch>
                    <a:fillRect b="-1639"/>
                  </a:stretch>
                </a:blipFill>
              </p:spPr>
              <p:txBody>
                <a:bodyPr/>
                <a:lstStyle/>
                <a:p>
                  <a:r>
                    <a:rPr lang="en-US">
                      <a:noFill/>
                    </a:rPr>
                    <a:t> </a:t>
                  </a:r>
                </a:p>
              </p:txBody>
            </p:sp>
          </mc:Fallback>
        </mc:AlternateContent>
        <p:sp>
          <p:nvSpPr>
            <p:cNvPr id="13" name="TextBox 12"/>
            <p:cNvSpPr txBox="1"/>
            <p:nvPr/>
          </p:nvSpPr>
          <p:spPr>
            <a:xfrm>
              <a:off x="7368075" y="5935402"/>
              <a:ext cx="312906" cy="369332"/>
            </a:xfrm>
            <a:prstGeom prst="rect">
              <a:avLst/>
            </a:prstGeom>
            <a:noFill/>
          </p:spPr>
          <p:txBody>
            <a:bodyPr wrap="none" rtlCol="0">
              <a:spAutoFit/>
            </a:bodyPr>
            <a:lstStyle/>
            <a:p>
              <a:r>
                <a:rPr lang="en-US" dirty="0">
                  <a:latin typeface="Arial" pitchFamily="34" charset="0"/>
                  <a:cs typeface="Arial" pitchFamily="34" charset="0"/>
                </a:rPr>
                <a:t>0</a:t>
              </a:r>
            </a:p>
          </p:txBody>
        </p:sp>
        <p:cxnSp>
          <p:nvCxnSpPr>
            <p:cNvPr id="15" name="Straight Connector 14"/>
            <p:cNvCxnSpPr/>
            <p:nvPr/>
          </p:nvCxnSpPr>
          <p:spPr>
            <a:xfrm>
              <a:off x="7524528" y="5895108"/>
              <a:ext cx="0" cy="94443"/>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575716" y="5495813"/>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843918" y="5591133"/>
              <a:ext cx="300082" cy="369332"/>
            </a:xfrm>
            <a:prstGeom prst="rect">
              <a:avLst/>
            </a:prstGeom>
            <a:noFill/>
          </p:spPr>
          <p:txBody>
            <a:bodyPr wrap="none" rtlCol="0">
              <a:spAutoFit/>
            </a:bodyPr>
            <a:lstStyle/>
            <a:p>
              <a:r>
                <a:rPr lang="en-US" dirty="0">
                  <a:latin typeface="Arial" pitchFamily="34" charset="0"/>
                  <a:cs typeface="Arial" pitchFamily="34" charset="0"/>
                </a:rPr>
                <a:t>x</a:t>
              </a:r>
            </a:p>
          </p:txBody>
        </p:sp>
        <mc:AlternateContent xmlns:mc="http://schemas.openxmlformats.org/markup-compatibility/2006" xmlns:a14="http://schemas.microsoft.com/office/drawing/2010/main">
          <mc:Choice Requires="a14">
            <p:sp>
              <p:nvSpPr>
                <p:cNvPr id="76" name="TextBox 75"/>
                <p:cNvSpPr txBox="1"/>
                <p:nvPr/>
              </p:nvSpPr>
              <p:spPr>
                <a:xfrm>
                  <a:off x="8371178" y="5949857"/>
                  <a:ext cx="443326"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cs typeface="Arial" pitchFamily="34" charset="0"/>
                              </a:rPr>
                            </m:ctrlPr>
                          </m:sSubPr>
                          <m:e>
                            <m:r>
                              <a:rPr lang="en-US" i="1" dirty="0" smtClean="0">
                                <a:latin typeface="Cambria Math"/>
                                <a:cs typeface="Arial" pitchFamily="34" charset="0"/>
                              </a:rPr>
                              <m:t>𝑥</m:t>
                            </m:r>
                          </m:e>
                          <m:sub>
                            <m:r>
                              <a:rPr lang="en-US" b="0" i="1" dirty="0" smtClean="0">
                                <a:latin typeface="Cambria Math"/>
                                <a:cs typeface="Arial" pitchFamily="34" charset="0"/>
                              </a:rPr>
                              <m:t>𝑗</m:t>
                            </m:r>
                          </m:sub>
                        </m:sSub>
                      </m:oMath>
                    </m:oMathPara>
                  </a14:m>
                  <a:endParaRPr lang="en-US" dirty="0">
                    <a:latin typeface="Arial" pitchFamily="34" charset="0"/>
                    <a:cs typeface="Arial" pitchFamily="34"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8371178" y="5949857"/>
                  <a:ext cx="443326" cy="391646"/>
                </a:xfrm>
                <a:prstGeom prst="rect">
                  <a:avLst/>
                </a:prstGeom>
                <a:blipFill rotWithShape="1">
                  <a:blip r:embed="rId8" cstate="print"/>
                  <a:stretch>
                    <a:fillRect b="-7813"/>
                  </a:stretch>
                </a:blipFill>
              </p:spPr>
              <p:txBody>
                <a:bodyPr/>
                <a:lstStyle/>
                <a:p>
                  <a:r>
                    <a:rPr lang="en-US">
                      <a:noFill/>
                    </a:rPr>
                    <a:t> </a:t>
                  </a:r>
                </a:p>
              </p:txBody>
            </p:sp>
          </mc:Fallback>
        </mc:AlternateContent>
        <p:cxnSp>
          <p:nvCxnSpPr>
            <p:cNvPr id="77" name="Straight Connector 76"/>
            <p:cNvCxnSpPr/>
            <p:nvPr/>
          </p:nvCxnSpPr>
          <p:spPr>
            <a:xfrm>
              <a:off x="8533503" y="5557762"/>
              <a:ext cx="20673" cy="461189"/>
            </a:xfrm>
            <a:prstGeom prst="line">
              <a:avLst/>
            </a:prstGeom>
            <a:ln w="28575">
              <a:prstDash val="sysDot"/>
            </a:ln>
          </p:spPr>
          <p:style>
            <a:lnRef idx="1">
              <a:schemeClr val="dk1"/>
            </a:lnRef>
            <a:fillRef idx="0">
              <a:schemeClr val="dk1"/>
            </a:fillRef>
            <a:effectRef idx="0">
              <a:schemeClr val="dk1"/>
            </a:effectRef>
            <a:fontRef idx="minor">
              <a:schemeClr val="tx1"/>
            </a:fontRef>
          </p:style>
        </p:cxnSp>
      </p:grpSp>
      <p:sp>
        <p:nvSpPr>
          <p:cNvPr id="39" name="TextBox 38"/>
          <p:cNvSpPr txBox="1"/>
          <p:nvPr/>
        </p:nvSpPr>
        <p:spPr>
          <a:xfrm>
            <a:off x="5513408" y="6184666"/>
            <a:ext cx="3086606" cy="338554"/>
          </a:xfrm>
          <a:prstGeom prst="rect">
            <a:avLst/>
          </a:prstGeom>
          <a:noFill/>
        </p:spPr>
        <p:txBody>
          <a:bodyPr wrap="square" rtlCol="0">
            <a:spAutoFit/>
          </a:bodyPr>
          <a:lstStyle/>
          <a:p>
            <a:pPr algn="ctr"/>
            <a:r>
              <a:rPr lang="en-US" sz="1600" b="1" dirty="0">
                <a:solidFill>
                  <a:srgbClr val="008000"/>
                </a:solidFill>
                <a:latin typeface="Arial" pitchFamily="34" charset="0"/>
                <a:cs typeface="Arial" pitchFamily="34" charset="0"/>
              </a:rPr>
              <a:t>Balance to minimize</a:t>
            </a:r>
          </a:p>
        </p:txBody>
      </p:sp>
      <mc:AlternateContent xmlns:mc="http://schemas.openxmlformats.org/markup-compatibility/2006" xmlns:a14="http://schemas.microsoft.com/office/drawing/2010/main">
        <mc:Choice Requires="a14">
          <p:sp>
            <p:nvSpPr>
              <p:cNvPr id="37" name="TextBox 36"/>
              <p:cNvSpPr txBox="1"/>
              <p:nvPr/>
            </p:nvSpPr>
            <p:spPr>
              <a:xfrm>
                <a:off x="2057400" y="3093198"/>
                <a:ext cx="1447800" cy="738664"/>
              </a:xfrm>
              <a:prstGeom prst="rect">
                <a:avLst/>
              </a:prstGeom>
              <a:noFill/>
            </p:spPr>
            <p:txBody>
              <a:bodyPr wrap="square" rtlCol="0">
                <a:spAutoFit/>
              </a:bodyPr>
              <a:lstStyle/>
              <a:p>
                <a:pPr fontAlgn="auto">
                  <a:spcBef>
                    <a:spcPts val="0"/>
                  </a:spcBef>
                  <a:spcAft>
                    <a:spcPts val="0"/>
                  </a:spcAft>
                </a:pPr>
                <a:r>
                  <a:rPr lang="en-US" sz="1400" dirty="0">
                    <a:solidFill>
                      <a:srgbClr val="00B050"/>
                    </a:solidFill>
                    <a:latin typeface="Times New Roman" pitchFamily="18" charset="0"/>
                    <a:ea typeface="+mn-ea"/>
                    <a:cs typeface="Times New Roman" pitchFamily="18" charset="0"/>
                  </a:rPr>
                  <a:t>All </a:t>
                </a:r>
                <a:r>
                  <a:rPr lang="en-US" sz="1400" dirty="0" err="1">
                    <a:solidFill>
                      <a:srgbClr val="00B050"/>
                    </a:solidFill>
                    <a:latin typeface="Times New Roman" pitchFamily="18" charset="0"/>
                    <a:ea typeface="+mn-ea"/>
                    <a:cs typeface="Times New Roman" pitchFamily="18" charset="0"/>
                  </a:rPr>
                  <a:t>labelings</a:t>
                </a:r>
                <a:r>
                  <a:rPr lang="en-US" sz="1400" dirty="0">
                    <a:solidFill>
                      <a:srgbClr val="00B050"/>
                    </a:solidFill>
                    <a:latin typeface="Times New Roman" pitchFamily="18" charset="0"/>
                    <a:ea typeface="+mn-ea"/>
                    <a:cs typeface="Times New Roman" pitchFamily="18" charset="0"/>
                  </a:rPr>
                  <a:t> of nodes </a:t>
                </a:r>
                <a14:m>
                  <m:oMath xmlns:m="http://schemas.openxmlformats.org/officeDocument/2006/math">
                    <m:r>
                      <a:rPr lang="en-US" sz="1400" i="1" dirty="0" smtClean="0">
                        <a:solidFill>
                          <a:srgbClr val="00B050"/>
                        </a:solidFill>
                        <a:latin typeface="Cambria Math"/>
                        <a:ea typeface="+mn-ea"/>
                        <a:cs typeface="Times New Roman" pitchFamily="18" charset="0"/>
                      </a:rPr>
                      <m:t>𝑖</m:t>
                    </m:r>
                  </m:oMath>
                </a14:m>
                <a:r>
                  <a:rPr lang="en-US" sz="1400" dirty="0">
                    <a:solidFill>
                      <a:srgbClr val="00B050"/>
                    </a:solidFill>
                    <a:latin typeface="Times New Roman" pitchFamily="18" charset="0"/>
                    <a:ea typeface="+mn-ea"/>
                    <a:cs typeface="Times New Roman" pitchFamily="18" charset="0"/>
                  </a:rPr>
                  <a:t> so that </a:t>
                </a:r>
                <a14:m>
                  <m:oMath xmlns:m="http://schemas.openxmlformats.org/officeDocument/2006/math">
                    <m:r>
                      <a:rPr lang="en-US" sz="1400" i="1" dirty="0" smtClean="0">
                        <a:solidFill>
                          <a:srgbClr val="00B050"/>
                        </a:solidFill>
                        <a:latin typeface="Cambria Math"/>
                        <a:ea typeface="+mn-ea"/>
                        <a:cs typeface="Times New Roman" pitchFamily="18" charset="0"/>
                      </a:rPr>
                      <m:t>∑</m:t>
                    </m:r>
                    <m:sSub>
                      <m:sSubPr>
                        <m:ctrlPr>
                          <a:rPr lang="en-US" sz="1400" i="1" dirty="0" err="1" smtClean="0">
                            <a:solidFill>
                              <a:srgbClr val="00B050"/>
                            </a:solidFill>
                            <a:latin typeface="Cambria Math" panose="02040503050406030204" pitchFamily="18" charset="0"/>
                            <a:ea typeface="+mn-ea"/>
                            <a:cs typeface="Times New Roman" pitchFamily="18" charset="0"/>
                          </a:rPr>
                        </m:ctrlPr>
                      </m:sSubPr>
                      <m:e>
                        <m:r>
                          <a:rPr lang="en-US" sz="1400" i="1" dirty="0" err="1" smtClean="0">
                            <a:solidFill>
                              <a:srgbClr val="00B050"/>
                            </a:solidFill>
                            <a:latin typeface="Cambria Math"/>
                            <a:ea typeface="+mn-ea"/>
                            <a:cs typeface="Times New Roman" pitchFamily="18" charset="0"/>
                          </a:rPr>
                          <m:t>𝑥</m:t>
                        </m:r>
                      </m:e>
                      <m:sub>
                        <m:r>
                          <a:rPr lang="en-US" sz="1400" i="1" dirty="0" err="1" smtClean="0">
                            <a:solidFill>
                              <a:srgbClr val="00B050"/>
                            </a:solidFill>
                            <a:latin typeface="Cambria Math"/>
                            <a:ea typeface="+mn-ea"/>
                            <a:cs typeface="Times New Roman" pitchFamily="18" charset="0"/>
                          </a:rPr>
                          <m:t>𝑖</m:t>
                        </m:r>
                      </m:sub>
                    </m:sSub>
                    <m:r>
                      <a:rPr lang="en-US" sz="1400" i="1" dirty="0" smtClean="0">
                        <a:solidFill>
                          <a:srgbClr val="00B050"/>
                        </a:solidFill>
                        <a:latin typeface="Cambria Math"/>
                        <a:ea typeface="+mn-ea"/>
                        <a:cs typeface="Times New Roman" pitchFamily="18" charset="0"/>
                      </a:rPr>
                      <m:t>=0</m:t>
                    </m:r>
                  </m:oMath>
                </a14:m>
                <a:endParaRPr lang="en-US" sz="1400" dirty="0">
                  <a:solidFill>
                    <a:srgbClr val="00B050"/>
                  </a:solidFill>
                  <a:latin typeface="Times New Roman" pitchFamily="18" charset="0"/>
                  <a:ea typeface="+mn-ea"/>
                  <a:cs typeface="Times New Roman" pitchFamily="18"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057400" y="3093198"/>
                <a:ext cx="1447800" cy="738664"/>
              </a:xfrm>
              <a:prstGeom prst="rect">
                <a:avLst/>
              </a:prstGeom>
              <a:blipFill rotWithShape="1">
                <a:blip r:embed="rId9"/>
                <a:stretch>
                  <a:fillRect l="-1266" t="-820" b="-2459"/>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1F203002-0E03-48B4-B081-56C7F65715CF}" type="slidenum">
              <a:rPr lang="en-US" smtClean="0"/>
              <a:t>32</a:t>
            </a:fld>
            <a:endParaRPr lang="en-US"/>
          </a:p>
        </p:txBody>
      </p:sp>
    </p:spTree>
    <p:extLst>
      <p:ext uri="{BB962C8B-B14F-4D97-AF65-F5344CB8AC3E}">
        <p14:creationId xmlns:p14="http://schemas.microsoft.com/office/powerpoint/2010/main" val="362194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z="3200" b="1" dirty="0"/>
              <a:t>Spectral Partitioning Algorithm: Example</a:t>
            </a:r>
            <a:endParaRPr lang="en-US" sz="3200" b="1" dirty="0"/>
          </a:p>
        </p:txBody>
      </p:sp>
      <p:sp>
        <p:nvSpPr>
          <p:cNvPr id="3" name="Content Placeholder 2"/>
          <p:cNvSpPr>
            <a:spLocks noGrp="1"/>
          </p:cNvSpPr>
          <p:nvPr>
            <p:ph idx="1"/>
          </p:nvPr>
        </p:nvSpPr>
        <p:spPr>
          <a:xfrm>
            <a:off x="457200" y="1676400"/>
            <a:ext cx="3429000" cy="5334000"/>
          </a:xfrm>
        </p:spPr>
        <p:txBody>
          <a:bodyPr>
            <a:normAutofit fontScale="92500" lnSpcReduction="20000"/>
          </a:bodyPr>
          <a:lstStyle/>
          <a:p>
            <a:r>
              <a:rPr lang="en-US" b="1" dirty="0"/>
              <a:t>1)</a:t>
            </a:r>
            <a:r>
              <a:rPr lang="en-US" b="1" dirty="0">
                <a:solidFill>
                  <a:srgbClr val="0000FF"/>
                </a:solidFill>
              </a:rPr>
              <a:t> Pre-processing:</a:t>
            </a:r>
          </a:p>
          <a:p>
            <a:pPr lvl="1"/>
            <a:r>
              <a:rPr lang="en-US" dirty="0"/>
              <a:t>Build </a:t>
            </a:r>
            <a:r>
              <a:rPr lang="en-US" dirty="0" err="1"/>
              <a:t>Laplacian</a:t>
            </a:r>
            <a:r>
              <a:rPr lang="en-US" dirty="0"/>
              <a:t> </a:t>
            </a:r>
            <a:br>
              <a:rPr lang="en-US" dirty="0"/>
            </a:br>
            <a:r>
              <a:rPr lang="en-US" dirty="0"/>
              <a:t>matrix </a:t>
            </a:r>
            <a:r>
              <a:rPr lang="en-US" b="1" i="1" dirty="0">
                <a:latin typeface="Times New Roman" pitchFamily="18" charset="0"/>
                <a:cs typeface="Times New Roman" pitchFamily="18" charset="0"/>
              </a:rPr>
              <a:t>L</a:t>
            </a:r>
            <a:r>
              <a:rPr lang="en-US" dirty="0"/>
              <a:t> of the </a:t>
            </a:r>
            <a:br>
              <a:rPr lang="en-US" dirty="0"/>
            </a:br>
            <a:r>
              <a:rPr lang="en-US" dirty="0"/>
              <a:t>graph</a:t>
            </a:r>
          </a:p>
          <a:p>
            <a:pPr marL="118872" indent="0">
              <a:buNone/>
            </a:pPr>
            <a:endParaRPr lang="en-US" dirty="0">
              <a:solidFill>
                <a:srgbClr val="0000FF"/>
              </a:solidFill>
            </a:endParaRPr>
          </a:p>
          <a:p>
            <a:r>
              <a:rPr lang="en-US" b="1" dirty="0"/>
              <a:t>2)</a:t>
            </a:r>
            <a:r>
              <a:rPr lang="en-US" b="1" dirty="0">
                <a:solidFill>
                  <a:srgbClr val="0000FF"/>
                </a:solidFill>
              </a:rPr>
              <a:t> Decomposition:</a:t>
            </a:r>
          </a:p>
          <a:p>
            <a:pPr lvl="1"/>
            <a:r>
              <a:rPr lang="en-US" dirty="0"/>
              <a:t>Find eigenvalues </a:t>
            </a:r>
            <a:r>
              <a:rPr lang="en-US" b="1" dirty="0">
                <a:sym typeface="Symbol"/>
              </a:rPr>
              <a:t></a:t>
            </a:r>
            <a:br>
              <a:rPr lang="en-US" dirty="0"/>
            </a:br>
            <a:r>
              <a:rPr lang="en-US" dirty="0"/>
              <a:t>and eigenvectors </a:t>
            </a:r>
            <a:r>
              <a:rPr lang="en-US" b="1" i="1" dirty="0">
                <a:latin typeface="Times New Roman" pitchFamily="18" charset="0"/>
                <a:cs typeface="Times New Roman" pitchFamily="18" charset="0"/>
              </a:rPr>
              <a:t>x</a:t>
            </a:r>
            <a:r>
              <a:rPr lang="en-US" dirty="0"/>
              <a:t> </a:t>
            </a:r>
            <a:br>
              <a:rPr lang="en-US" dirty="0"/>
            </a:br>
            <a:r>
              <a:rPr lang="en-US" dirty="0"/>
              <a:t>of the matrix </a:t>
            </a:r>
            <a:r>
              <a:rPr lang="en-US" b="1" i="1" dirty="0">
                <a:latin typeface="Times New Roman" pitchFamily="18" charset="0"/>
                <a:cs typeface="Times New Roman" pitchFamily="18" charset="0"/>
              </a:rPr>
              <a:t>L</a:t>
            </a:r>
            <a:endParaRPr lang="en-US" b="1" i="1" dirty="0"/>
          </a:p>
          <a:p>
            <a:endParaRPr lang="en-US" dirty="0"/>
          </a:p>
          <a:p>
            <a:pPr lvl="1"/>
            <a:r>
              <a:rPr lang="en-US" dirty="0"/>
              <a:t>Map vertices to </a:t>
            </a:r>
            <a:br>
              <a:rPr lang="en-US" dirty="0"/>
            </a:br>
            <a:r>
              <a:rPr lang="en-US" dirty="0"/>
              <a:t>corresponding </a:t>
            </a:r>
            <a:br>
              <a:rPr lang="en-US" dirty="0"/>
            </a:br>
            <a:r>
              <a:rPr lang="en-US" dirty="0"/>
              <a:t>components of </a:t>
            </a:r>
            <a:br>
              <a:rPr lang="en-US" dirty="0"/>
            </a:br>
            <a:r>
              <a:rPr lang="en-US" b="1" i="1" dirty="0">
                <a:sym typeface="Symbol"/>
              </a:rPr>
              <a:t>X</a:t>
            </a:r>
            <a:r>
              <a:rPr lang="en-US" b="1" i="1" baseline="-25000" dirty="0"/>
              <a:t>2</a:t>
            </a:r>
            <a:endParaRPr lang="en-US" dirty="0"/>
          </a:p>
        </p:txBody>
      </p:sp>
      <p:grpSp>
        <p:nvGrpSpPr>
          <p:cNvPr id="7" name="Group 227"/>
          <p:cNvGrpSpPr>
            <a:grpSpLocks/>
          </p:cNvGrpSpPr>
          <p:nvPr/>
        </p:nvGrpSpPr>
        <p:grpSpPr bwMode="auto">
          <a:xfrm>
            <a:off x="3597275" y="1916113"/>
            <a:ext cx="1622425" cy="534987"/>
            <a:chOff x="2129" y="1191"/>
            <a:chExt cx="1158" cy="337"/>
          </a:xfrm>
        </p:grpSpPr>
        <p:sp>
          <p:nvSpPr>
            <p:cNvPr id="9" name="Freeform 211"/>
            <p:cNvSpPr>
              <a:spLocks/>
            </p:cNvSpPr>
            <p:nvPr/>
          </p:nvSpPr>
          <p:spPr bwMode="auto">
            <a:xfrm>
              <a:off x="2149" y="1230"/>
              <a:ext cx="251" cy="278"/>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10" name="Freeform 212"/>
            <p:cNvSpPr>
              <a:spLocks/>
            </p:cNvSpPr>
            <p:nvPr/>
          </p:nvSpPr>
          <p:spPr bwMode="auto">
            <a:xfrm>
              <a:off x="2895" y="1216"/>
              <a:ext cx="376" cy="186"/>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11" name="Line 213"/>
            <p:cNvSpPr>
              <a:spLocks noChangeShapeType="1"/>
            </p:cNvSpPr>
            <p:nvPr/>
          </p:nvSpPr>
          <p:spPr bwMode="auto">
            <a:xfrm flipV="1">
              <a:off x="2399" y="1213"/>
              <a:ext cx="651" cy="23"/>
            </a:xfrm>
            <a:prstGeom prst="line">
              <a:avLst/>
            </a:prstGeom>
            <a:noFill/>
            <a:ln w="19050">
              <a:solidFill>
                <a:schemeClr val="tx1"/>
              </a:solidFill>
              <a:round/>
              <a:headEnd/>
              <a:tailEnd/>
            </a:ln>
          </p:spPr>
          <p:txBody>
            <a:bodyPr/>
            <a:lstStyle/>
            <a:p>
              <a:endParaRPr lang="en-US"/>
            </a:p>
          </p:txBody>
        </p:sp>
        <p:sp>
          <p:nvSpPr>
            <p:cNvPr id="12" name="Line 214"/>
            <p:cNvSpPr>
              <a:spLocks noChangeShapeType="1"/>
            </p:cNvSpPr>
            <p:nvPr/>
          </p:nvSpPr>
          <p:spPr bwMode="auto">
            <a:xfrm flipV="1">
              <a:off x="2388" y="1401"/>
              <a:ext cx="525" cy="111"/>
            </a:xfrm>
            <a:prstGeom prst="line">
              <a:avLst/>
            </a:prstGeom>
            <a:noFill/>
            <a:ln w="19050">
              <a:solidFill>
                <a:schemeClr val="tx1"/>
              </a:solidFill>
              <a:round/>
              <a:headEnd/>
              <a:tailEnd/>
            </a:ln>
          </p:spPr>
          <p:txBody>
            <a:bodyPr/>
            <a:lstStyle/>
            <a:p>
              <a:endParaRPr lang="en-US"/>
            </a:p>
          </p:txBody>
        </p:sp>
        <p:sp>
          <p:nvSpPr>
            <p:cNvPr id="13" name="Oval 215"/>
            <p:cNvSpPr>
              <a:spLocks noChangeArrowheads="1"/>
            </p:cNvSpPr>
            <p:nvPr/>
          </p:nvSpPr>
          <p:spPr bwMode="auto">
            <a:xfrm>
              <a:off x="2878" y="1384"/>
              <a:ext cx="45"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4" name="Oval 216"/>
            <p:cNvSpPr>
              <a:spLocks noChangeArrowheads="1"/>
            </p:cNvSpPr>
            <p:nvPr/>
          </p:nvSpPr>
          <p:spPr bwMode="auto">
            <a:xfrm>
              <a:off x="2363" y="1484"/>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5" name="Oval 217"/>
            <p:cNvSpPr>
              <a:spLocks noChangeArrowheads="1"/>
            </p:cNvSpPr>
            <p:nvPr/>
          </p:nvSpPr>
          <p:spPr bwMode="auto">
            <a:xfrm>
              <a:off x="3242" y="1345"/>
              <a:ext cx="45" cy="4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6" name="Oval 218"/>
            <p:cNvSpPr>
              <a:spLocks noChangeArrowheads="1"/>
            </p:cNvSpPr>
            <p:nvPr/>
          </p:nvSpPr>
          <p:spPr bwMode="auto">
            <a:xfrm>
              <a:off x="2129" y="1352"/>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7" name="Oval 219"/>
            <p:cNvSpPr>
              <a:spLocks noChangeArrowheads="1"/>
            </p:cNvSpPr>
            <p:nvPr/>
          </p:nvSpPr>
          <p:spPr bwMode="auto">
            <a:xfrm>
              <a:off x="3004" y="1191"/>
              <a:ext cx="44" cy="44"/>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18" name="Oval 220"/>
            <p:cNvSpPr>
              <a:spLocks noChangeArrowheads="1"/>
            </p:cNvSpPr>
            <p:nvPr/>
          </p:nvSpPr>
          <p:spPr bwMode="auto">
            <a:xfrm>
              <a:off x="2369" y="1206"/>
              <a:ext cx="44" cy="46"/>
            </a:xfrm>
            <a:prstGeom prst="ellipse">
              <a:avLst/>
            </a:prstGeom>
            <a:solidFill>
              <a:schemeClr val="accent1"/>
            </a:solidFill>
            <a:ln w="9525">
              <a:solidFill>
                <a:schemeClr val="tx1"/>
              </a:solidFill>
              <a:round/>
              <a:headEnd/>
              <a:tailEnd/>
            </a:ln>
          </p:spPr>
          <p:txBody>
            <a:bodyPr wrap="none" anchor="ctr"/>
            <a:lstStyle/>
            <a:p>
              <a:endParaRPr lang="en-US"/>
            </a:p>
          </p:txBody>
        </p:sp>
      </p:grpSp>
      <p:sp>
        <p:nvSpPr>
          <p:cNvPr id="19" name="Rectangle 63"/>
          <p:cNvSpPr>
            <a:spLocks noChangeArrowheads="1"/>
          </p:cNvSpPr>
          <p:nvPr/>
        </p:nvSpPr>
        <p:spPr bwMode="auto">
          <a:xfrm>
            <a:off x="82804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20" name="Rectangle 64"/>
          <p:cNvSpPr>
            <a:spLocks noChangeArrowheads="1"/>
          </p:cNvSpPr>
          <p:nvPr/>
        </p:nvSpPr>
        <p:spPr bwMode="auto">
          <a:xfrm>
            <a:off x="7954963" y="4483100"/>
            <a:ext cx="325438"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1" name="Rectangle 65"/>
          <p:cNvSpPr>
            <a:spLocks noChangeArrowheads="1"/>
          </p:cNvSpPr>
          <p:nvPr/>
        </p:nvSpPr>
        <p:spPr bwMode="auto">
          <a:xfrm>
            <a:off x="7632700" y="4483100"/>
            <a:ext cx="322263"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2" name="Rectangle 66"/>
          <p:cNvSpPr>
            <a:spLocks noChangeArrowheads="1"/>
          </p:cNvSpPr>
          <p:nvPr/>
        </p:nvSpPr>
        <p:spPr bwMode="auto">
          <a:xfrm>
            <a:off x="7305675" y="4483100"/>
            <a:ext cx="32702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3" name="Rectangle 67"/>
          <p:cNvSpPr>
            <a:spLocks noChangeArrowheads="1"/>
          </p:cNvSpPr>
          <p:nvPr/>
        </p:nvSpPr>
        <p:spPr bwMode="auto">
          <a:xfrm>
            <a:off x="6980238" y="4483100"/>
            <a:ext cx="325438" cy="2555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24" name="Rectangle 68"/>
          <p:cNvSpPr>
            <a:spLocks noChangeArrowheads="1"/>
          </p:cNvSpPr>
          <p:nvPr/>
        </p:nvSpPr>
        <p:spPr bwMode="auto">
          <a:xfrm>
            <a:off x="6659563" y="4483100"/>
            <a:ext cx="320675" cy="2555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25" name="Rectangle 69"/>
          <p:cNvSpPr>
            <a:spLocks noChangeArrowheads="1"/>
          </p:cNvSpPr>
          <p:nvPr/>
        </p:nvSpPr>
        <p:spPr bwMode="auto">
          <a:xfrm>
            <a:off x="82804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0.5</a:t>
            </a:r>
            <a:endParaRPr lang="en-IE" sz="800" dirty="0"/>
          </a:p>
        </p:txBody>
      </p:sp>
      <p:sp>
        <p:nvSpPr>
          <p:cNvPr id="26" name="Rectangle 70"/>
          <p:cNvSpPr>
            <a:spLocks noChangeArrowheads="1"/>
          </p:cNvSpPr>
          <p:nvPr/>
        </p:nvSpPr>
        <p:spPr bwMode="auto">
          <a:xfrm>
            <a:off x="7954963" y="4232275"/>
            <a:ext cx="325438"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27" name="Rectangle 71"/>
          <p:cNvSpPr>
            <a:spLocks noChangeArrowheads="1"/>
          </p:cNvSpPr>
          <p:nvPr/>
        </p:nvSpPr>
        <p:spPr bwMode="auto">
          <a:xfrm>
            <a:off x="7632700" y="4232275"/>
            <a:ext cx="322263"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28" name="Rectangle 72"/>
          <p:cNvSpPr>
            <a:spLocks noChangeArrowheads="1"/>
          </p:cNvSpPr>
          <p:nvPr/>
        </p:nvSpPr>
        <p:spPr bwMode="auto">
          <a:xfrm>
            <a:off x="7305675" y="4232275"/>
            <a:ext cx="32702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29" name="Rectangle 73"/>
          <p:cNvSpPr>
            <a:spLocks noChangeArrowheads="1"/>
          </p:cNvSpPr>
          <p:nvPr/>
        </p:nvSpPr>
        <p:spPr bwMode="auto">
          <a:xfrm>
            <a:off x="6980238" y="4232275"/>
            <a:ext cx="325438" cy="25082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0" name="Rectangle 74"/>
          <p:cNvSpPr>
            <a:spLocks noChangeArrowheads="1"/>
          </p:cNvSpPr>
          <p:nvPr/>
        </p:nvSpPr>
        <p:spPr bwMode="auto">
          <a:xfrm>
            <a:off x="6659563" y="4232275"/>
            <a:ext cx="320675" cy="250825"/>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1" name="Rectangle 75"/>
          <p:cNvSpPr>
            <a:spLocks noChangeArrowheads="1"/>
          </p:cNvSpPr>
          <p:nvPr/>
        </p:nvSpPr>
        <p:spPr bwMode="auto">
          <a:xfrm>
            <a:off x="82804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2" name="Rectangle 76"/>
          <p:cNvSpPr>
            <a:spLocks noChangeArrowheads="1"/>
          </p:cNvSpPr>
          <p:nvPr/>
        </p:nvSpPr>
        <p:spPr bwMode="auto">
          <a:xfrm>
            <a:off x="7954963" y="3973513"/>
            <a:ext cx="325438"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3" name="Rectangle 77"/>
          <p:cNvSpPr>
            <a:spLocks noChangeArrowheads="1"/>
          </p:cNvSpPr>
          <p:nvPr/>
        </p:nvSpPr>
        <p:spPr bwMode="auto">
          <a:xfrm>
            <a:off x="7632700" y="3973513"/>
            <a:ext cx="3222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34" name="Rectangle 78"/>
          <p:cNvSpPr>
            <a:spLocks noChangeArrowheads="1"/>
          </p:cNvSpPr>
          <p:nvPr/>
        </p:nvSpPr>
        <p:spPr bwMode="auto">
          <a:xfrm>
            <a:off x="7305675" y="3973513"/>
            <a:ext cx="32702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35" name="Rectangle 79"/>
          <p:cNvSpPr>
            <a:spLocks noChangeArrowheads="1"/>
          </p:cNvSpPr>
          <p:nvPr/>
        </p:nvSpPr>
        <p:spPr bwMode="auto">
          <a:xfrm>
            <a:off x="6980238" y="3973513"/>
            <a:ext cx="325438"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36" name="Rectangle 80"/>
          <p:cNvSpPr>
            <a:spLocks noChangeArrowheads="1"/>
          </p:cNvSpPr>
          <p:nvPr/>
        </p:nvSpPr>
        <p:spPr bwMode="auto">
          <a:xfrm>
            <a:off x="6659563" y="3973513"/>
            <a:ext cx="320675" cy="258763"/>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37" name="Rectangle 81"/>
          <p:cNvSpPr>
            <a:spLocks noChangeArrowheads="1"/>
          </p:cNvSpPr>
          <p:nvPr/>
        </p:nvSpPr>
        <p:spPr bwMode="auto">
          <a:xfrm>
            <a:off x="82804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38" name="Rectangle 82"/>
          <p:cNvSpPr>
            <a:spLocks noChangeArrowheads="1"/>
          </p:cNvSpPr>
          <p:nvPr/>
        </p:nvSpPr>
        <p:spPr bwMode="auto">
          <a:xfrm>
            <a:off x="7954963" y="3730625"/>
            <a:ext cx="325438"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39" name="Rectangle 83"/>
          <p:cNvSpPr>
            <a:spLocks noChangeArrowheads="1"/>
          </p:cNvSpPr>
          <p:nvPr/>
        </p:nvSpPr>
        <p:spPr bwMode="auto">
          <a:xfrm>
            <a:off x="7632700" y="3730625"/>
            <a:ext cx="322263"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0" name="Rectangle 84"/>
          <p:cNvSpPr>
            <a:spLocks noChangeArrowheads="1"/>
          </p:cNvSpPr>
          <p:nvPr/>
        </p:nvSpPr>
        <p:spPr bwMode="auto">
          <a:xfrm>
            <a:off x="7305675" y="3730625"/>
            <a:ext cx="32702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0.1</a:t>
            </a:r>
          </a:p>
        </p:txBody>
      </p:sp>
      <p:sp>
        <p:nvSpPr>
          <p:cNvPr id="41" name="Rectangle 85"/>
          <p:cNvSpPr>
            <a:spLocks noChangeArrowheads="1"/>
          </p:cNvSpPr>
          <p:nvPr/>
        </p:nvSpPr>
        <p:spPr bwMode="auto">
          <a:xfrm>
            <a:off x="6980238" y="3730625"/>
            <a:ext cx="325438" cy="24288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42" name="Rectangle 86"/>
          <p:cNvSpPr>
            <a:spLocks noChangeArrowheads="1"/>
          </p:cNvSpPr>
          <p:nvPr/>
        </p:nvSpPr>
        <p:spPr bwMode="auto">
          <a:xfrm>
            <a:off x="6659563" y="3730625"/>
            <a:ext cx="320675" cy="242888"/>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3" name="Rectangle 87"/>
          <p:cNvSpPr>
            <a:spLocks noChangeArrowheads="1"/>
          </p:cNvSpPr>
          <p:nvPr/>
        </p:nvSpPr>
        <p:spPr bwMode="auto">
          <a:xfrm>
            <a:off x="82804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0.0</a:t>
            </a:r>
          </a:p>
        </p:txBody>
      </p:sp>
      <p:sp>
        <p:nvSpPr>
          <p:cNvPr id="44" name="Rectangle 88"/>
          <p:cNvSpPr>
            <a:spLocks noChangeArrowheads="1"/>
          </p:cNvSpPr>
          <p:nvPr/>
        </p:nvSpPr>
        <p:spPr bwMode="auto">
          <a:xfrm>
            <a:off x="7954963" y="3476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5" name="Rectangle 89"/>
          <p:cNvSpPr>
            <a:spLocks noChangeArrowheads="1"/>
          </p:cNvSpPr>
          <p:nvPr/>
        </p:nvSpPr>
        <p:spPr bwMode="auto">
          <a:xfrm>
            <a:off x="7632700" y="3476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6" name="Rectangle 90"/>
          <p:cNvSpPr>
            <a:spLocks noChangeArrowheads="1"/>
          </p:cNvSpPr>
          <p:nvPr/>
        </p:nvSpPr>
        <p:spPr bwMode="auto">
          <a:xfrm>
            <a:off x="7305675" y="3476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47" name="Rectangle 91"/>
          <p:cNvSpPr>
            <a:spLocks noChangeArrowheads="1"/>
          </p:cNvSpPr>
          <p:nvPr/>
        </p:nvSpPr>
        <p:spPr bwMode="auto">
          <a:xfrm>
            <a:off x="6980238" y="3476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0.6</a:t>
            </a:r>
          </a:p>
        </p:txBody>
      </p:sp>
      <p:sp>
        <p:nvSpPr>
          <p:cNvPr id="48" name="Rectangle 92"/>
          <p:cNvSpPr>
            <a:spLocks noChangeArrowheads="1"/>
          </p:cNvSpPr>
          <p:nvPr/>
        </p:nvSpPr>
        <p:spPr bwMode="auto">
          <a:xfrm>
            <a:off x="6659563" y="3476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0.4</a:t>
            </a:r>
          </a:p>
        </p:txBody>
      </p:sp>
      <p:sp>
        <p:nvSpPr>
          <p:cNvPr id="49" name="Rectangle 93"/>
          <p:cNvSpPr>
            <a:spLocks noChangeArrowheads="1"/>
          </p:cNvSpPr>
          <p:nvPr/>
        </p:nvSpPr>
        <p:spPr bwMode="auto">
          <a:xfrm>
            <a:off x="82804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0" name="Rectangle 94"/>
          <p:cNvSpPr>
            <a:spLocks noChangeArrowheads="1"/>
          </p:cNvSpPr>
          <p:nvPr/>
        </p:nvSpPr>
        <p:spPr bwMode="auto">
          <a:xfrm>
            <a:off x="7954963" y="3222625"/>
            <a:ext cx="325438"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1" name="Rectangle 95"/>
          <p:cNvSpPr>
            <a:spLocks noChangeArrowheads="1"/>
          </p:cNvSpPr>
          <p:nvPr/>
        </p:nvSpPr>
        <p:spPr bwMode="auto">
          <a:xfrm>
            <a:off x="7632700" y="3222625"/>
            <a:ext cx="322263"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-0.2</a:t>
            </a:r>
          </a:p>
        </p:txBody>
      </p:sp>
      <p:sp>
        <p:nvSpPr>
          <p:cNvPr id="52" name="Rectangle 96"/>
          <p:cNvSpPr>
            <a:spLocks noChangeArrowheads="1"/>
          </p:cNvSpPr>
          <p:nvPr/>
        </p:nvSpPr>
        <p:spPr bwMode="auto">
          <a:xfrm>
            <a:off x="7305675" y="3222625"/>
            <a:ext cx="32702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-0.5</a:t>
            </a:r>
          </a:p>
        </p:txBody>
      </p:sp>
      <p:sp>
        <p:nvSpPr>
          <p:cNvPr id="53" name="Rectangle 97"/>
          <p:cNvSpPr>
            <a:spLocks noChangeArrowheads="1"/>
          </p:cNvSpPr>
          <p:nvPr/>
        </p:nvSpPr>
        <p:spPr bwMode="auto">
          <a:xfrm>
            <a:off x="6980238" y="3222625"/>
            <a:ext cx="325438" cy="254000"/>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0.3</a:t>
            </a:r>
          </a:p>
        </p:txBody>
      </p:sp>
      <p:sp>
        <p:nvSpPr>
          <p:cNvPr id="54" name="Rectangle 98"/>
          <p:cNvSpPr>
            <a:spLocks noChangeArrowheads="1"/>
          </p:cNvSpPr>
          <p:nvPr/>
        </p:nvSpPr>
        <p:spPr bwMode="auto">
          <a:xfrm>
            <a:off x="6659563" y="3222625"/>
            <a:ext cx="320675" cy="254000"/>
          </a:xfrm>
          <a:prstGeom prst="rect">
            <a:avLst/>
          </a:prstGeom>
          <a:solidFill>
            <a:schemeClr val="bg2">
              <a:alpha val="30000"/>
            </a:schemeClr>
          </a:solid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0.4</a:t>
            </a:r>
          </a:p>
        </p:txBody>
      </p:sp>
      <p:sp>
        <p:nvSpPr>
          <p:cNvPr id="55" name="Line 99"/>
          <p:cNvSpPr>
            <a:spLocks noChangeShapeType="1"/>
          </p:cNvSpPr>
          <p:nvPr/>
        </p:nvSpPr>
        <p:spPr bwMode="auto">
          <a:xfrm>
            <a:off x="6659563" y="3222625"/>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56" name="Line 100"/>
          <p:cNvSpPr>
            <a:spLocks noChangeShapeType="1"/>
          </p:cNvSpPr>
          <p:nvPr/>
        </p:nvSpPr>
        <p:spPr bwMode="auto">
          <a:xfrm>
            <a:off x="6659563" y="3476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7" name="Line 101"/>
          <p:cNvSpPr>
            <a:spLocks noChangeShapeType="1"/>
          </p:cNvSpPr>
          <p:nvPr/>
        </p:nvSpPr>
        <p:spPr bwMode="auto">
          <a:xfrm>
            <a:off x="6659563" y="373062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8" name="Line 102"/>
          <p:cNvSpPr>
            <a:spLocks noChangeShapeType="1"/>
          </p:cNvSpPr>
          <p:nvPr/>
        </p:nvSpPr>
        <p:spPr bwMode="auto">
          <a:xfrm>
            <a:off x="6659563" y="3973513"/>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59" name="Line 103"/>
          <p:cNvSpPr>
            <a:spLocks noChangeShapeType="1"/>
          </p:cNvSpPr>
          <p:nvPr/>
        </p:nvSpPr>
        <p:spPr bwMode="auto">
          <a:xfrm>
            <a:off x="6659563" y="4232275"/>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0" name="Line 104"/>
          <p:cNvSpPr>
            <a:spLocks noChangeShapeType="1"/>
          </p:cNvSpPr>
          <p:nvPr/>
        </p:nvSpPr>
        <p:spPr bwMode="auto">
          <a:xfrm>
            <a:off x="6659563" y="4483100"/>
            <a:ext cx="1943100"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1" name="Line 105"/>
          <p:cNvSpPr>
            <a:spLocks noChangeShapeType="1"/>
          </p:cNvSpPr>
          <p:nvPr/>
        </p:nvSpPr>
        <p:spPr bwMode="auto">
          <a:xfrm>
            <a:off x="6659563" y="4738688"/>
            <a:ext cx="1943100"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2" name="Line 106"/>
          <p:cNvSpPr>
            <a:spLocks noChangeShapeType="1"/>
          </p:cNvSpPr>
          <p:nvPr/>
        </p:nvSpPr>
        <p:spPr bwMode="auto">
          <a:xfrm>
            <a:off x="66595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3" name="Line 107"/>
          <p:cNvSpPr>
            <a:spLocks noChangeShapeType="1"/>
          </p:cNvSpPr>
          <p:nvPr/>
        </p:nvSpPr>
        <p:spPr bwMode="auto">
          <a:xfrm>
            <a:off x="6980238"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4" name="Line 108"/>
          <p:cNvSpPr>
            <a:spLocks noChangeShapeType="1"/>
          </p:cNvSpPr>
          <p:nvPr/>
        </p:nvSpPr>
        <p:spPr bwMode="auto">
          <a:xfrm>
            <a:off x="7305675"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5" name="Line 109"/>
          <p:cNvSpPr>
            <a:spLocks noChangeShapeType="1"/>
          </p:cNvSpPr>
          <p:nvPr/>
        </p:nvSpPr>
        <p:spPr bwMode="auto">
          <a:xfrm>
            <a:off x="76327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6" name="Line 110"/>
          <p:cNvSpPr>
            <a:spLocks noChangeShapeType="1"/>
          </p:cNvSpPr>
          <p:nvPr/>
        </p:nvSpPr>
        <p:spPr bwMode="auto">
          <a:xfrm>
            <a:off x="7954963"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7" name="Line 111"/>
          <p:cNvSpPr>
            <a:spLocks noChangeShapeType="1"/>
          </p:cNvSpPr>
          <p:nvPr/>
        </p:nvSpPr>
        <p:spPr bwMode="auto">
          <a:xfrm>
            <a:off x="8280400" y="3222625"/>
            <a:ext cx="0" cy="1516063"/>
          </a:xfrm>
          <a:prstGeom prst="line">
            <a:avLst/>
          </a:prstGeom>
          <a:noFill/>
          <a:ln w="12700">
            <a:solidFill>
              <a:schemeClr val="tx1"/>
            </a:solidFill>
            <a:round/>
            <a:headEnd/>
            <a:tailEnd/>
          </a:ln>
        </p:spPr>
        <p:txBody>
          <a:bodyPr lIns="72000" tIns="46800" rIns="72000" bIns="46800" anchor="ctr"/>
          <a:lstStyle/>
          <a:p>
            <a:endParaRPr lang="en-US" sz="800"/>
          </a:p>
        </p:txBody>
      </p:sp>
      <p:sp>
        <p:nvSpPr>
          <p:cNvPr id="68" name="Line 112"/>
          <p:cNvSpPr>
            <a:spLocks noChangeShapeType="1"/>
          </p:cNvSpPr>
          <p:nvPr/>
        </p:nvSpPr>
        <p:spPr bwMode="auto">
          <a:xfrm>
            <a:off x="8602663" y="3222625"/>
            <a:ext cx="0" cy="1516063"/>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69" name="Rectangle 114"/>
          <p:cNvSpPr>
            <a:spLocks noChangeArrowheads="1"/>
          </p:cNvSpPr>
          <p:nvPr/>
        </p:nvSpPr>
        <p:spPr bwMode="auto">
          <a:xfrm>
            <a:off x="5724525" y="4494213"/>
            <a:ext cx="360363" cy="2317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5.0</a:t>
            </a:r>
          </a:p>
        </p:txBody>
      </p:sp>
      <p:sp>
        <p:nvSpPr>
          <p:cNvPr id="70" name="Rectangle 115"/>
          <p:cNvSpPr>
            <a:spLocks noChangeArrowheads="1"/>
          </p:cNvSpPr>
          <p:nvPr/>
        </p:nvSpPr>
        <p:spPr bwMode="auto">
          <a:xfrm>
            <a:off x="5724525" y="4235450"/>
            <a:ext cx="360363" cy="2587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4.0</a:t>
            </a:r>
          </a:p>
        </p:txBody>
      </p:sp>
      <p:sp>
        <p:nvSpPr>
          <p:cNvPr id="71" name="Rectangle 116"/>
          <p:cNvSpPr>
            <a:spLocks noChangeArrowheads="1"/>
          </p:cNvSpPr>
          <p:nvPr/>
        </p:nvSpPr>
        <p:spPr bwMode="auto">
          <a:xfrm>
            <a:off x="5724525" y="3965575"/>
            <a:ext cx="360363" cy="2698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2" name="Rectangle 117"/>
          <p:cNvSpPr>
            <a:spLocks noChangeArrowheads="1"/>
          </p:cNvSpPr>
          <p:nvPr/>
        </p:nvSpPr>
        <p:spPr bwMode="auto">
          <a:xfrm>
            <a:off x="5724525" y="3694113"/>
            <a:ext cx="360363" cy="271463"/>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3.0</a:t>
            </a:r>
          </a:p>
        </p:txBody>
      </p:sp>
      <p:sp>
        <p:nvSpPr>
          <p:cNvPr id="73" name="Rectangle 118"/>
          <p:cNvSpPr>
            <a:spLocks noChangeArrowheads="1"/>
          </p:cNvSpPr>
          <p:nvPr/>
        </p:nvSpPr>
        <p:spPr bwMode="auto">
          <a:xfrm>
            <a:off x="5724525" y="3432175"/>
            <a:ext cx="360363" cy="261938"/>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dirty="0"/>
              <a:t>1.0</a:t>
            </a:r>
          </a:p>
        </p:txBody>
      </p:sp>
      <p:sp>
        <p:nvSpPr>
          <p:cNvPr id="74" name="Rectangle 119"/>
          <p:cNvSpPr>
            <a:spLocks noChangeArrowheads="1"/>
          </p:cNvSpPr>
          <p:nvPr/>
        </p:nvSpPr>
        <p:spPr bwMode="auto">
          <a:xfrm>
            <a:off x="5724525" y="3213100"/>
            <a:ext cx="360363" cy="219075"/>
          </a:xfrm>
          <a:prstGeom prst="rect">
            <a:avLst/>
          </a:prstGeom>
          <a:noFill/>
          <a:ln w="9525">
            <a:noFill/>
            <a:miter lim="800000"/>
            <a:headEnd/>
            <a:tailEnd/>
          </a:ln>
          <a:effectLst/>
        </p:spPr>
        <p:txBody>
          <a:bodyPr lIns="72000" tIns="46800" rIns="72000" bIns="46800" anchor="ctr"/>
          <a:lstStyle/>
          <a:p>
            <a:pPr algn="ctr">
              <a:spcBef>
                <a:spcPct val="20000"/>
              </a:spcBef>
              <a:buClr>
                <a:schemeClr val="hlink"/>
              </a:buClr>
              <a:buSzPct val="70000"/>
              <a:buFont typeface="Wingdings" pitchFamily="2" charset="2"/>
              <a:buNone/>
              <a:defRPr/>
            </a:pPr>
            <a:r>
              <a:rPr lang="en-IE" sz="800"/>
              <a:t>0.0</a:t>
            </a:r>
          </a:p>
        </p:txBody>
      </p:sp>
      <p:sp>
        <p:nvSpPr>
          <p:cNvPr id="75" name="Line 120"/>
          <p:cNvSpPr>
            <a:spLocks noChangeShapeType="1"/>
          </p:cNvSpPr>
          <p:nvPr/>
        </p:nvSpPr>
        <p:spPr bwMode="auto">
          <a:xfrm>
            <a:off x="5724525" y="3213100"/>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76" name="Line 121"/>
          <p:cNvSpPr>
            <a:spLocks noChangeShapeType="1"/>
          </p:cNvSpPr>
          <p:nvPr/>
        </p:nvSpPr>
        <p:spPr bwMode="auto">
          <a:xfrm>
            <a:off x="5724525" y="34321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7" name="Line 122"/>
          <p:cNvSpPr>
            <a:spLocks noChangeShapeType="1"/>
          </p:cNvSpPr>
          <p:nvPr/>
        </p:nvSpPr>
        <p:spPr bwMode="auto">
          <a:xfrm>
            <a:off x="5724525" y="36941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8" name="Line 123"/>
          <p:cNvSpPr>
            <a:spLocks noChangeShapeType="1"/>
          </p:cNvSpPr>
          <p:nvPr/>
        </p:nvSpPr>
        <p:spPr bwMode="auto">
          <a:xfrm>
            <a:off x="5724525" y="3965575"/>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79" name="Line 124"/>
          <p:cNvSpPr>
            <a:spLocks noChangeShapeType="1"/>
          </p:cNvSpPr>
          <p:nvPr/>
        </p:nvSpPr>
        <p:spPr bwMode="auto">
          <a:xfrm>
            <a:off x="5724525" y="4235450"/>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0" name="Line 125"/>
          <p:cNvSpPr>
            <a:spLocks noChangeShapeType="1"/>
          </p:cNvSpPr>
          <p:nvPr/>
        </p:nvSpPr>
        <p:spPr bwMode="auto">
          <a:xfrm>
            <a:off x="5724525" y="4494213"/>
            <a:ext cx="360363" cy="0"/>
          </a:xfrm>
          <a:prstGeom prst="line">
            <a:avLst/>
          </a:prstGeom>
          <a:noFill/>
          <a:ln w="12700">
            <a:solidFill>
              <a:schemeClr val="tx1"/>
            </a:solidFill>
            <a:round/>
            <a:headEnd/>
            <a:tailEnd/>
          </a:ln>
        </p:spPr>
        <p:txBody>
          <a:bodyPr lIns="72000" tIns="46800" rIns="72000" bIns="46800" anchor="ctr"/>
          <a:lstStyle/>
          <a:p>
            <a:endParaRPr lang="en-US" sz="800"/>
          </a:p>
        </p:txBody>
      </p:sp>
      <p:sp>
        <p:nvSpPr>
          <p:cNvPr id="81" name="Line 126"/>
          <p:cNvSpPr>
            <a:spLocks noChangeShapeType="1"/>
          </p:cNvSpPr>
          <p:nvPr/>
        </p:nvSpPr>
        <p:spPr bwMode="auto">
          <a:xfrm>
            <a:off x="5724525" y="4725988"/>
            <a:ext cx="360363" cy="0"/>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2" name="Line 127"/>
          <p:cNvSpPr>
            <a:spLocks noChangeShapeType="1"/>
          </p:cNvSpPr>
          <p:nvPr/>
        </p:nvSpPr>
        <p:spPr bwMode="auto">
          <a:xfrm>
            <a:off x="5724525"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3" name="Line 128"/>
          <p:cNvSpPr>
            <a:spLocks noChangeShapeType="1"/>
          </p:cNvSpPr>
          <p:nvPr/>
        </p:nvSpPr>
        <p:spPr bwMode="auto">
          <a:xfrm>
            <a:off x="6084888" y="3213100"/>
            <a:ext cx="0" cy="1512888"/>
          </a:xfrm>
          <a:prstGeom prst="line">
            <a:avLst/>
          </a:prstGeom>
          <a:noFill/>
          <a:ln w="12700" cap="sq">
            <a:solidFill>
              <a:schemeClr val="tx1"/>
            </a:solidFill>
            <a:round/>
            <a:headEnd/>
            <a:tailEnd/>
          </a:ln>
        </p:spPr>
        <p:txBody>
          <a:bodyPr lIns="72000" tIns="46800" rIns="72000" bIns="46800" anchor="ctr"/>
          <a:lstStyle/>
          <a:p>
            <a:endParaRPr lang="en-US" sz="800"/>
          </a:p>
        </p:txBody>
      </p:sp>
      <p:sp>
        <p:nvSpPr>
          <p:cNvPr id="84" name="AutoShape 170"/>
          <p:cNvSpPr>
            <a:spLocks noChangeArrowheads="1"/>
          </p:cNvSpPr>
          <p:nvPr/>
        </p:nvSpPr>
        <p:spPr bwMode="auto">
          <a:xfrm>
            <a:off x="4211638" y="3490913"/>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85" name="Text Box 230"/>
          <p:cNvSpPr txBox="1">
            <a:spLocks noChangeArrowheads="1"/>
          </p:cNvSpPr>
          <p:nvPr/>
        </p:nvSpPr>
        <p:spPr bwMode="auto">
          <a:xfrm>
            <a:off x="5076825" y="3752850"/>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US" b="1" dirty="0">
                <a:sym typeface="Symbol"/>
              </a:rPr>
              <a:t></a:t>
            </a:r>
            <a:r>
              <a:rPr lang="en-IE" b="1" dirty="0"/>
              <a:t>=</a:t>
            </a:r>
            <a:endParaRPr lang="el-GR" b="1" dirty="0"/>
          </a:p>
        </p:txBody>
      </p:sp>
      <p:sp>
        <p:nvSpPr>
          <p:cNvPr id="86" name="Text Box 231"/>
          <p:cNvSpPr txBox="1">
            <a:spLocks noChangeArrowheads="1"/>
          </p:cNvSpPr>
          <p:nvPr/>
        </p:nvSpPr>
        <p:spPr bwMode="auto">
          <a:xfrm>
            <a:off x="6084888" y="3783013"/>
            <a:ext cx="649288" cy="366713"/>
          </a:xfrm>
          <a:prstGeom prst="rect">
            <a:avLst/>
          </a:prstGeom>
          <a:noFill/>
          <a:ln w="12700">
            <a:noFill/>
            <a:miter lim="800000"/>
            <a:headEnd/>
            <a:tailEnd/>
          </a:ln>
          <a:effectLst/>
        </p:spPr>
        <p:txBody>
          <a:bodyPr>
            <a:spAutoFit/>
          </a:bodyPr>
          <a:lstStyle/>
          <a:p>
            <a:pPr algn="ctr" eaLnBrk="0" hangingPunct="0">
              <a:spcBef>
                <a:spcPct val="50000"/>
              </a:spcBef>
              <a:defRPr/>
            </a:pPr>
            <a:r>
              <a:rPr lang="en-IE" b="1"/>
              <a:t>X =</a:t>
            </a:r>
            <a:endParaRPr lang="el-GR" b="1"/>
          </a:p>
        </p:txBody>
      </p:sp>
      <p:sp>
        <p:nvSpPr>
          <p:cNvPr id="87" name="Text Box 229"/>
          <p:cNvSpPr txBox="1">
            <a:spLocks noChangeArrowheads="1"/>
          </p:cNvSpPr>
          <p:nvPr/>
        </p:nvSpPr>
        <p:spPr bwMode="auto">
          <a:xfrm>
            <a:off x="6659563" y="5562600"/>
            <a:ext cx="2087562" cy="707886"/>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0" hangingPunct="0">
              <a:spcBef>
                <a:spcPct val="50000"/>
              </a:spcBef>
              <a:defRPr/>
            </a:pPr>
            <a:r>
              <a:rPr lang="en-IE" sz="2000" dirty="0"/>
              <a:t>How do we now find the clusters?</a:t>
            </a:r>
          </a:p>
        </p:txBody>
      </p:sp>
      <p:sp>
        <p:nvSpPr>
          <p:cNvPr id="88" name="Rectangle 132"/>
          <p:cNvSpPr>
            <a:spLocks noChangeArrowheads="1"/>
          </p:cNvSpPr>
          <p:nvPr/>
        </p:nvSpPr>
        <p:spPr bwMode="auto">
          <a:xfrm>
            <a:off x="5627688" y="6307138"/>
            <a:ext cx="395288" cy="2190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89" name="Rectangle 133"/>
          <p:cNvSpPr>
            <a:spLocks noChangeArrowheads="1"/>
          </p:cNvSpPr>
          <p:nvPr/>
        </p:nvSpPr>
        <p:spPr bwMode="auto">
          <a:xfrm>
            <a:off x="5230813" y="6307138"/>
            <a:ext cx="396875" cy="2190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6</a:t>
            </a:r>
          </a:p>
        </p:txBody>
      </p:sp>
      <p:sp>
        <p:nvSpPr>
          <p:cNvPr id="90" name="Rectangle 134"/>
          <p:cNvSpPr>
            <a:spLocks noChangeArrowheads="1"/>
          </p:cNvSpPr>
          <p:nvPr/>
        </p:nvSpPr>
        <p:spPr bwMode="auto">
          <a:xfrm>
            <a:off x="5627688" y="6040438"/>
            <a:ext cx="395288" cy="26670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1" name="Rectangle 135"/>
          <p:cNvSpPr>
            <a:spLocks noChangeArrowheads="1"/>
          </p:cNvSpPr>
          <p:nvPr/>
        </p:nvSpPr>
        <p:spPr bwMode="auto">
          <a:xfrm>
            <a:off x="5230813" y="6040438"/>
            <a:ext cx="396875" cy="26670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5</a:t>
            </a:r>
            <a:endParaRPr lang="en-IE" sz="800" b="1" baseline="-25000" dirty="0">
              <a:solidFill>
                <a:srgbClr val="000000"/>
              </a:solidFill>
              <a:latin typeface="Verdana" pitchFamily="34" charset="0"/>
            </a:endParaRPr>
          </a:p>
        </p:txBody>
      </p:sp>
      <p:sp>
        <p:nvSpPr>
          <p:cNvPr id="92" name="Rectangle 136"/>
          <p:cNvSpPr>
            <a:spLocks noChangeArrowheads="1"/>
          </p:cNvSpPr>
          <p:nvPr/>
        </p:nvSpPr>
        <p:spPr bwMode="auto">
          <a:xfrm>
            <a:off x="5627688" y="5767388"/>
            <a:ext cx="395288" cy="273050"/>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3" name="Rectangle 137"/>
          <p:cNvSpPr>
            <a:spLocks noChangeArrowheads="1"/>
          </p:cNvSpPr>
          <p:nvPr/>
        </p:nvSpPr>
        <p:spPr bwMode="auto">
          <a:xfrm>
            <a:off x="5230813" y="5767388"/>
            <a:ext cx="396875" cy="273050"/>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4</a:t>
            </a:r>
            <a:endParaRPr lang="en-IE" sz="800" b="1" baseline="-25000" dirty="0">
              <a:solidFill>
                <a:srgbClr val="000000"/>
              </a:solidFill>
              <a:latin typeface="Verdana" pitchFamily="34" charset="0"/>
            </a:endParaRPr>
          </a:p>
        </p:txBody>
      </p:sp>
      <p:sp>
        <p:nvSpPr>
          <p:cNvPr id="94" name="Rectangle 138"/>
          <p:cNvSpPr>
            <a:spLocks noChangeArrowheads="1"/>
          </p:cNvSpPr>
          <p:nvPr/>
        </p:nvSpPr>
        <p:spPr bwMode="auto">
          <a:xfrm>
            <a:off x="5627688" y="5510213"/>
            <a:ext cx="395288" cy="2571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5" name="Rectangle 139"/>
          <p:cNvSpPr>
            <a:spLocks noChangeArrowheads="1"/>
          </p:cNvSpPr>
          <p:nvPr/>
        </p:nvSpPr>
        <p:spPr bwMode="auto">
          <a:xfrm>
            <a:off x="5230813" y="5510213"/>
            <a:ext cx="396875" cy="2571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3</a:t>
            </a:r>
          </a:p>
        </p:txBody>
      </p:sp>
      <p:sp>
        <p:nvSpPr>
          <p:cNvPr id="96" name="Rectangle 140"/>
          <p:cNvSpPr>
            <a:spLocks noChangeArrowheads="1"/>
          </p:cNvSpPr>
          <p:nvPr/>
        </p:nvSpPr>
        <p:spPr bwMode="auto">
          <a:xfrm>
            <a:off x="5627688" y="5240338"/>
            <a:ext cx="395288" cy="269875"/>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0.6</a:t>
            </a:r>
          </a:p>
        </p:txBody>
      </p:sp>
      <p:sp>
        <p:nvSpPr>
          <p:cNvPr id="97" name="Rectangle 141"/>
          <p:cNvSpPr>
            <a:spLocks noChangeArrowheads="1"/>
          </p:cNvSpPr>
          <p:nvPr/>
        </p:nvSpPr>
        <p:spPr bwMode="auto">
          <a:xfrm>
            <a:off x="5230813" y="5240338"/>
            <a:ext cx="396875" cy="269875"/>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2</a:t>
            </a:r>
          </a:p>
        </p:txBody>
      </p:sp>
      <p:sp>
        <p:nvSpPr>
          <p:cNvPr id="98" name="Rectangle 142"/>
          <p:cNvSpPr>
            <a:spLocks noChangeArrowheads="1"/>
          </p:cNvSpPr>
          <p:nvPr/>
        </p:nvSpPr>
        <p:spPr bwMode="auto">
          <a:xfrm>
            <a:off x="5627688" y="5013325"/>
            <a:ext cx="395288" cy="2270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000" dirty="0"/>
              <a:t>0.3</a:t>
            </a:r>
          </a:p>
        </p:txBody>
      </p:sp>
      <p:sp>
        <p:nvSpPr>
          <p:cNvPr id="99" name="Rectangle 143"/>
          <p:cNvSpPr>
            <a:spLocks noChangeArrowheads="1"/>
          </p:cNvSpPr>
          <p:nvPr/>
        </p:nvSpPr>
        <p:spPr bwMode="auto">
          <a:xfrm>
            <a:off x="5230813" y="5013325"/>
            <a:ext cx="396875" cy="2270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800" b="1" dirty="0">
                <a:solidFill>
                  <a:srgbClr val="000000"/>
                </a:solidFill>
                <a:latin typeface="Verdana" pitchFamily="34" charset="0"/>
              </a:rPr>
              <a:t>1</a:t>
            </a:r>
          </a:p>
        </p:txBody>
      </p:sp>
      <p:sp>
        <p:nvSpPr>
          <p:cNvPr id="100" name="Line 144"/>
          <p:cNvSpPr>
            <a:spLocks noChangeShapeType="1"/>
          </p:cNvSpPr>
          <p:nvPr/>
        </p:nvSpPr>
        <p:spPr bwMode="auto">
          <a:xfrm>
            <a:off x="5230813" y="5013325"/>
            <a:ext cx="792163" cy="0"/>
          </a:xfrm>
          <a:prstGeom prst="line">
            <a:avLst/>
          </a:prstGeom>
          <a:noFill/>
          <a:ln w="12700" cap="rnd">
            <a:solidFill>
              <a:schemeClr val="tx1"/>
            </a:solidFill>
            <a:round/>
            <a:headEnd/>
            <a:tailEnd/>
          </a:ln>
        </p:spPr>
        <p:txBody>
          <a:bodyPr/>
          <a:lstStyle/>
          <a:p>
            <a:endParaRPr lang="en-US"/>
          </a:p>
        </p:txBody>
      </p:sp>
      <p:sp>
        <p:nvSpPr>
          <p:cNvPr id="101" name="Line 145"/>
          <p:cNvSpPr>
            <a:spLocks noChangeShapeType="1"/>
          </p:cNvSpPr>
          <p:nvPr/>
        </p:nvSpPr>
        <p:spPr bwMode="auto">
          <a:xfrm>
            <a:off x="5230813" y="5240338"/>
            <a:ext cx="792163" cy="0"/>
          </a:xfrm>
          <a:prstGeom prst="line">
            <a:avLst/>
          </a:prstGeom>
          <a:noFill/>
          <a:ln w="12700" cap="rnd">
            <a:solidFill>
              <a:schemeClr val="tx1"/>
            </a:solidFill>
            <a:round/>
            <a:headEnd/>
            <a:tailEnd/>
          </a:ln>
        </p:spPr>
        <p:txBody>
          <a:bodyPr/>
          <a:lstStyle/>
          <a:p>
            <a:endParaRPr lang="en-US"/>
          </a:p>
        </p:txBody>
      </p:sp>
      <p:sp>
        <p:nvSpPr>
          <p:cNvPr id="102" name="Line 146"/>
          <p:cNvSpPr>
            <a:spLocks noChangeShapeType="1"/>
          </p:cNvSpPr>
          <p:nvPr/>
        </p:nvSpPr>
        <p:spPr bwMode="auto">
          <a:xfrm>
            <a:off x="5230813" y="5510213"/>
            <a:ext cx="792163" cy="0"/>
          </a:xfrm>
          <a:prstGeom prst="line">
            <a:avLst/>
          </a:prstGeom>
          <a:noFill/>
          <a:ln w="12700" cap="rnd">
            <a:solidFill>
              <a:schemeClr val="tx1"/>
            </a:solidFill>
            <a:round/>
            <a:headEnd/>
            <a:tailEnd/>
          </a:ln>
        </p:spPr>
        <p:txBody>
          <a:bodyPr/>
          <a:lstStyle/>
          <a:p>
            <a:endParaRPr lang="en-US"/>
          </a:p>
        </p:txBody>
      </p:sp>
      <p:sp>
        <p:nvSpPr>
          <p:cNvPr id="103" name="Line 147"/>
          <p:cNvSpPr>
            <a:spLocks noChangeShapeType="1"/>
          </p:cNvSpPr>
          <p:nvPr/>
        </p:nvSpPr>
        <p:spPr bwMode="auto">
          <a:xfrm>
            <a:off x="5230813" y="5767388"/>
            <a:ext cx="792163" cy="0"/>
          </a:xfrm>
          <a:prstGeom prst="line">
            <a:avLst/>
          </a:prstGeom>
          <a:noFill/>
          <a:ln w="12700" cap="rnd">
            <a:solidFill>
              <a:schemeClr val="tx1"/>
            </a:solidFill>
            <a:round/>
            <a:headEnd/>
            <a:tailEnd/>
          </a:ln>
        </p:spPr>
        <p:txBody>
          <a:bodyPr/>
          <a:lstStyle/>
          <a:p>
            <a:endParaRPr lang="en-US"/>
          </a:p>
        </p:txBody>
      </p:sp>
      <p:sp>
        <p:nvSpPr>
          <p:cNvPr id="104" name="Line 148"/>
          <p:cNvSpPr>
            <a:spLocks noChangeShapeType="1"/>
          </p:cNvSpPr>
          <p:nvPr/>
        </p:nvSpPr>
        <p:spPr bwMode="auto">
          <a:xfrm>
            <a:off x="5230813" y="6040438"/>
            <a:ext cx="792163" cy="0"/>
          </a:xfrm>
          <a:prstGeom prst="line">
            <a:avLst/>
          </a:prstGeom>
          <a:noFill/>
          <a:ln w="12700" cap="rnd">
            <a:solidFill>
              <a:schemeClr val="tx1"/>
            </a:solidFill>
            <a:round/>
            <a:headEnd/>
            <a:tailEnd/>
          </a:ln>
        </p:spPr>
        <p:txBody>
          <a:bodyPr/>
          <a:lstStyle/>
          <a:p>
            <a:endParaRPr lang="en-US"/>
          </a:p>
        </p:txBody>
      </p:sp>
      <p:sp>
        <p:nvSpPr>
          <p:cNvPr id="105" name="Line 149"/>
          <p:cNvSpPr>
            <a:spLocks noChangeShapeType="1"/>
          </p:cNvSpPr>
          <p:nvPr/>
        </p:nvSpPr>
        <p:spPr bwMode="auto">
          <a:xfrm>
            <a:off x="5230813" y="6307138"/>
            <a:ext cx="792163" cy="0"/>
          </a:xfrm>
          <a:prstGeom prst="line">
            <a:avLst/>
          </a:prstGeom>
          <a:noFill/>
          <a:ln w="12700" cap="rnd">
            <a:solidFill>
              <a:schemeClr val="tx1"/>
            </a:solidFill>
            <a:round/>
            <a:headEnd/>
            <a:tailEnd/>
          </a:ln>
        </p:spPr>
        <p:txBody>
          <a:bodyPr/>
          <a:lstStyle/>
          <a:p>
            <a:endParaRPr lang="en-US"/>
          </a:p>
        </p:txBody>
      </p:sp>
      <p:sp>
        <p:nvSpPr>
          <p:cNvPr id="106" name="Line 150"/>
          <p:cNvSpPr>
            <a:spLocks noChangeShapeType="1"/>
          </p:cNvSpPr>
          <p:nvPr/>
        </p:nvSpPr>
        <p:spPr bwMode="auto">
          <a:xfrm>
            <a:off x="5230813" y="6526213"/>
            <a:ext cx="792163" cy="0"/>
          </a:xfrm>
          <a:prstGeom prst="line">
            <a:avLst/>
          </a:prstGeom>
          <a:noFill/>
          <a:ln w="12700" cap="rnd">
            <a:solidFill>
              <a:schemeClr val="tx1"/>
            </a:solidFill>
            <a:round/>
            <a:headEnd/>
            <a:tailEnd/>
          </a:ln>
        </p:spPr>
        <p:txBody>
          <a:bodyPr/>
          <a:lstStyle/>
          <a:p>
            <a:endParaRPr lang="en-US"/>
          </a:p>
        </p:txBody>
      </p:sp>
      <p:sp>
        <p:nvSpPr>
          <p:cNvPr id="107" name="Line 151"/>
          <p:cNvSpPr>
            <a:spLocks noChangeShapeType="1"/>
          </p:cNvSpPr>
          <p:nvPr/>
        </p:nvSpPr>
        <p:spPr bwMode="auto">
          <a:xfrm>
            <a:off x="5230813" y="5013325"/>
            <a:ext cx="0" cy="1512888"/>
          </a:xfrm>
          <a:prstGeom prst="line">
            <a:avLst/>
          </a:prstGeom>
          <a:noFill/>
          <a:ln w="12700" cap="rnd">
            <a:solidFill>
              <a:schemeClr val="tx1"/>
            </a:solidFill>
            <a:round/>
            <a:headEnd/>
            <a:tailEnd/>
          </a:ln>
        </p:spPr>
        <p:txBody>
          <a:bodyPr/>
          <a:lstStyle/>
          <a:p>
            <a:endParaRPr lang="en-US"/>
          </a:p>
        </p:txBody>
      </p:sp>
      <p:sp>
        <p:nvSpPr>
          <p:cNvPr id="108" name="Line 152"/>
          <p:cNvSpPr>
            <a:spLocks noChangeShapeType="1"/>
          </p:cNvSpPr>
          <p:nvPr/>
        </p:nvSpPr>
        <p:spPr bwMode="auto">
          <a:xfrm>
            <a:off x="5627688" y="5013325"/>
            <a:ext cx="0" cy="1512888"/>
          </a:xfrm>
          <a:prstGeom prst="line">
            <a:avLst/>
          </a:prstGeom>
          <a:noFill/>
          <a:ln w="12700" cap="rnd">
            <a:solidFill>
              <a:schemeClr val="tx1"/>
            </a:solidFill>
            <a:round/>
            <a:headEnd/>
            <a:tailEnd/>
          </a:ln>
        </p:spPr>
        <p:txBody>
          <a:bodyPr/>
          <a:lstStyle/>
          <a:p>
            <a:endParaRPr lang="en-US" sz="1000"/>
          </a:p>
        </p:txBody>
      </p:sp>
      <p:sp>
        <p:nvSpPr>
          <p:cNvPr id="109" name="Line 153"/>
          <p:cNvSpPr>
            <a:spLocks noChangeShapeType="1"/>
          </p:cNvSpPr>
          <p:nvPr/>
        </p:nvSpPr>
        <p:spPr bwMode="auto">
          <a:xfrm>
            <a:off x="6022975" y="5013325"/>
            <a:ext cx="0" cy="1512888"/>
          </a:xfrm>
          <a:prstGeom prst="line">
            <a:avLst/>
          </a:prstGeom>
          <a:noFill/>
          <a:ln w="12700" cap="rnd">
            <a:solidFill>
              <a:schemeClr val="tx1"/>
            </a:solidFill>
            <a:round/>
            <a:headEnd/>
            <a:tailEnd/>
          </a:ln>
        </p:spPr>
        <p:txBody>
          <a:bodyPr/>
          <a:lstStyle/>
          <a:p>
            <a:endParaRPr lang="en-US" sz="1000"/>
          </a:p>
        </p:txBody>
      </p:sp>
      <p:sp>
        <p:nvSpPr>
          <p:cNvPr id="110" name="Rectangle 410"/>
          <p:cNvSpPr>
            <a:spLocks noChangeArrowheads="1"/>
          </p:cNvSpPr>
          <p:nvPr/>
        </p:nvSpPr>
        <p:spPr bwMode="auto">
          <a:xfrm>
            <a:off x="6979085" y="3228083"/>
            <a:ext cx="331788" cy="1522413"/>
          </a:xfrm>
          <a:prstGeom prst="rect">
            <a:avLst/>
          </a:prstGeom>
          <a:solidFill>
            <a:schemeClr val="accent1">
              <a:alpha val="30000"/>
            </a:schemeClr>
          </a:solidFill>
          <a:ln w="9525">
            <a:solidFill>
              <a:schemeClr val="tx1"/>
            </a:solidFill>
            <a:miter lim="800000"/>
            <a:headEnd/>
            <a:tailEnd/>
          </a:ln>
        </p:spPr>
        <p:txBody>
          <a:bodyPr wrap="none" anchor="ctr"/>
          <a:lstStyle/>
          <a:p>
            <a:endParaRPr lang="en-US" sz="800"/>
          </a:p>
        </p:txBody>
      </p:sp>
      <p:sp>
        <p:nvSpPr>
          <p:cNvPr id="111" name="AutoShape 221"/>
          <p:cNvSpPr>
            <a:spLocks noChangeArrowheads="1"/>
          </p:cNvSpPr>
          <p:nvPr/>
        </p:nvSpPr>
        <p:spPr bwMode="auto">
          <a:xfrm rot="8678935">
            <a:off x="6083342" y="4893274"/>
            <a:ext cx="1093788"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sp>
        <p:nvSpPr>
          <p:cNvPr id="112" name="AutoShape 221"/>
          <p:cNvSpPr>
            <a:spLocks noChangeArrowheads="1"/>
          </p:cNvSpPr>
          <p:nvPr/>
        </p:nvSpPr>
        <p:spPr bwMode="auto">
          <a:xfrm>
            <a:off x="5410200" y="1905000"/>
            <a:ext cx="914400" cy="304800"/>
          </a:xfrm>
          <a:prstGeom prst="rightArrow">
            <a:avLst>
              <a:gd name="adj1" fmla="val 50000"/>
              <a:gd name="adj2" fmla="val 89714"/>
            </a:avLst>
          </a:prstGeom>
          <a:solidFill>
            <a:schemeClr val="hlink"/>
          </a:solidFill>
          <a:ln w="12700">
            <a:solidFill>
              <a:srgbClr val="000000"/>
            </a:solidFill>
            <a:miter lim="800000"/>
            <a:headEnd/>
            <a:tailEnd/>
          </a:ln>
        </p:spPr>
        <p:txBody>
          <a:bodyPr wrap="none" anchor="ctr"/>
          <a:lstStyle/>
          <a:p>
            <a:endParaRPr lang="en-US"/>
          </a:p>
        </p:txBody>
      </p:sp>
      <p:graphicFrame>
        <p:nvGraphicFramePr>
          <p:cNvPr id="114" name="Group 416"/>
          <p:cNvGraphicFramePr>
            <a:graphicFrameLocks/>
          </p:cNvGraphicFramePr>
          <p:nvPr/>
        </p:nvGraphicFramePr>
        <p:xfrm>
          <a:off x="6629400" y="1598841"/>
          <a:ext cx="2103437" cy="1508640"/>
        </p:xfrm>
        <a:graphic>
          <a:graphicData uri="http://schemas.openxmlformats.org/drawingml/2006/table">
            <a:tbl>
              <a:tblPr/>
              <a:tblGrid>
                <a:gridCol w="298433">
                  <a:extLst>
                    <a:ext uri="{9D8B030D-6E8A-4147-A177-3AD203B41FA5}">
                      <a16:colId xmlns:a16="http://schemas.microsoft.com/office/drawing/2014/main" val="20000"/>
                    </a:ext>
                  </a:extLst>
                </a:gridCol>
                <a:gridCol w="299462">
                  <a:extLst>
                    <a:ext uri="{9D8B030D-6E8A-4147-A177-3AD203B41FA5}">
                      <a16:colId xmlns:a16="http://schemas.microsoft.com/office/drawing/2014/main" val="20001"/>
                    </a:ext>
                  </a:extLst>
                </a:gridCol>
                <a:gridCol w="301520">
                  <a:extLst>
                    <a:ext uri="{9D8B030D-6E8A-4147-A177-3AD203B41FA5}">
                      <a16:colId xmlns:a16="http://schemas.microsoft.com/office/drawing/2014/main" val="20002"/>
                    </a:ext>
                  </a:extLst>
                </a:gridCol>
                <a:gridCol w="302549">
                  <a:extLst>
                    <a:ext uri="{9D8B030D-6E8A-4147-A177-3AD203B41FA5}">
                      <a16:colId xmlns:a16="http://schemas.microsoft.com/office/drawing/2014/main" val="20003"/>
                    </a:ext>
                  </a:extLst>
                </a:gridCol>
                <a:gridCol w="299462">
                  <a:extLst>
                    <a:ext uri="{9D8B030D-6E8A-4147-A177-3AD203B41FA5}">
                      <a16:colId xmlns:a16="http://schemas.microsoft.com/office/drawing/2014/main" val="20004"/>
                    </a:ext>
                  </a:extLst>
                </a:gridCol>
                <a:gridCol w="302549">
                  <a:extLst>
                    <a:ext uri="{9D8B030D-6E8A-4147-A177-3AD203B41FA5}">
                      <a16:colId xmlns:a16="http://schemas.microsoft.com/office/drawing/2014/main" val="20005"/>
                    </a:ext>
                  </a:extLst>
                </a:gridCol>
                <a:gridCol w="299462">
                  <a:extLst>
                    <a:ext uri="{9D8B030D-6E8A-4147-A177-3AD203B41FA5}">
                      <a16:colId xmlns:a16="http://schemas.microsoft.com/office/drawing/2014/main" val="20006"/>
                    </a:ext>
                  </a:extLst>
                </a:gridCol>
              </a:tblGrid>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lang="en-IE" sz="800" dirty="0"/>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0"/>
                  </a:ext>
                </a:extLst>
              </a:tr>
              <a:tr h="20757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8921">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843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4</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0670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5</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3</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9299">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6</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0</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-1</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lang="en-IE" sz="800" dirty="0"/>
                        <a:t>2</a:t>
                      </a:r>
                    </a:p>
                  </a:txBody>
                  <a:tcPr marL="72000" marR="72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00">
                        <a:alpha val="50000"/>
                      </a:srgbClr>
                    </a:solidFill>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33</a:t>
            </a:fld>
            <a:endParaRPr lang="en-US"/>
          </a:p>
        </p:txBody>
      </p:sp>
    </p:spTree>
    <p:extLst>
      <p:ext uri="{BB962C8B-B14F-4D97-AF65-F5344CB8AC3E}">
        <p14:creationId xmlns:p14="http://schemas.microsoft.com/office/powerpoint/2010/main" val="615650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6" name="Oval 295"/>
          <p:cNvSpPr>
            <a:spLocks noChangeArrowheads="1"/>
          </p:cNvSpPr>
          <p:nvPr/>
        </p:nvSpPr>
        <p:spPr bwMode="auto">
          <a:xfrm>
            <a:off x="7956551" y="5156199"/>
            <a:ext cx="719138" cy="647700"/>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24585" name="Oval 294"/>
          <p:cNvSpPr>
            <a:spLocks noChangeArrowheads="1"/>
          </p:cNvSpPr>
          <p:nvPr/>
        </p:nvSpPr>
        <p:spPr bwMode="auto">
          <a:xfrm>
            <a:off x="6948488" y="5222874"/>
            <a:ext cx="719138" cy="720725"/>
          </a:xfrm>
          <a:prstGeom prst="ellipse">
            <a:avLst/>
          </a:prstGeom>
          <a:solidFill>
            <a:schemeClr val="accent1">
              <a:alpha val="34901"/>
            </a:schemeClr>
          </a:solidFill>
          <a:ln w="12700">
            <a:solidFill>
              <a:schemeClr val="tx1"/>
            </a:solidFill>
            <a:prstDash val="dash"/>
            <a:round/>
            <a:headEnd/>
            <a:tailEnd/>
          </a:ln>
        </p:spPr>
        <p:txBody>
          <a:bodyPr wrap="none" anchor="ctr"/>
          <a:lstStyle/>
          <a:p>
            <a:endParaRPr lang="en-US"/>
          </a:p>
        </p:txBody>
      </p:sp>
      <p:sp>
        <p:nvSpPr>
          <p:cNvPr id="135170" name="Rectangle 2"/>
          <p:cNvSpPr>
            <a:spLocks noGrp="1" noRot="1" noChangeArrowheads="1"/>
          </p:cNvSpPr>
          <p:nvPr>
            <p:ph type="title"/>
          </p:nvPr>
        </p:nvSpPr>
        <p:spPr/>
        <p:txBody>
          <a:bodyPr/>
          <a:lstStyle/>
          <a:p>
            <a:r>
              <a:rPr lang="en-IE" sz="3200" b="1" dirty="0"/>
              <a:t>Spectral Partitioning Algorithm: Example</a:t>
            </a:r>
          </a:p>
        </p:txBody>
      </p:sp>
      <p:sp>
        <p:nvSpPr>
          <p:cNvPr id="135171" name="Rectangle 3"/>
          <p:cNvSpPr>
            <a:spLocks noGrp="1" noChangeArrowheads="1"/>
          </p:cNvSpPr>
          <p:nvPr>
            <p:ph idx="1"/>
          </p:nvPr>
        </p:nvSpPr>
        <p:spPr>
          <a:xfrm>
            <a:off x="457200" y="1650999"/>
            <a:ext cx="8229600" cy="3606801"/>
          </a:xfrm>
        </p:spPr>
        <p:txBody>
          <a:bodyPr>
            <a:normAutofit/>
          </a:bodyPr>
          <a:lstStyle/>
          <a:p>
            <a:r>
              <a:rPr lang="en-IE" b="1" dirty="0"/>
              <a:t>3)</a:t>
            </a:r>
            <a:r>
              <a:rPr lang="en-IE" dirty="0"/>
              <a:t> </a:t>
            </a:r>
            <a:r>
              <a:rPr lang="en-IE" b="1" dirty="0">
                <a:solidFill>
                  <a:srgbClr val="0000FF"/>
                </a:solidFill>
              </a:rPr>
              <a:t>Grouping:</a:t>
            </a:r>
          </a:p>
          <a:p>
            <a:pPr lvl="1"/>
            <a:r>
              <a:rPr lang="en-IE" dirty="0"/>
              <a:t>Sort components of reduced 1-dimensional vector</a:t>
            </a:r>
          </a:p>
          <a:p>
            <a:pPr lvl="1"/>
            <a:r>
              <a:rPr lang="en-IE" dirty="0"/>
              <a:t>Identify clusters by splitting the sorted vector in two</a:t>
            </a:r>
          </a:p>
          <a:p>
            <a:r>
              <a:rPr lang="en-IE" b="1" dirty="0">
                <a:solidFill>
                  <a:srgbClr val="D60093"/>
                </a:solidFill>
              </a:rPr>
              <a:t>How to choose a splitting point?</a:t>
            </a:r>
          </a:p>
          <a:p>
            <a:pPr lvl="1"/>
            <a:r>
              <a:rPr lang="en-IE" dirty="0"/>
              <a:t>Naïve approaches: </a:t>
            </a:r>
          </a:p>
          <a:p>
            <a:pPr lvl="2"/>
            <a:r>
              <a:rPr lang="en-IE" dirty="0"/>
              <a:t>Split at </a:t>
            </a:r>
            <a:r>
              <a:rPr lang="en-IE" b="1" dirty="0"/>
              <a:t>0</a:t>
            </a:r>
            <a:r>
              <a:rPr lang="en-IE" dirty="0"/>
              <a:t> or median value</a:t>
            </a:r>
          </a:p>
          <a:p>
            <a:pPr lvl="1"/>
            <a:endParaRPr lang="en-IE" dirty="0"/>
          </a:p>
        </p:txBody>
      </p:sp>
      <p:sp>
        <p:nvSpPr>
          <p:cNvPr id="24627" name="AutoShape 77"/>
          <p:cNvSpPr>
            <a:spLocks noChangeArrowheads="1"/>
          </p:cNvSpPr>
          <p:nvPr/>
        </p:nvSpPr>
        <p:spPr bwMode="auto">
          <a:xfrm>
            <a:off x="635000" y="5118101"/>
            <a:ext cx="647700" cy="649288"/>
          </a:xfrm>
          <a:prstGeom prst="curvedRightArrow">
            <a:avLst>
              <a:gd name="adj1" fmla="val 20049"/>
              <a:gd name="adj2" fmla="val 40098"/>
              <a:gd name="adj3" fmla="val 33333"/>
            </a:avLst>
          </a:prstGeom>
          <a:solidFill>
            <a:schemeClr val="hlink"/>
          </a:solidFill>
          <a:ln w="9525">
            <a:solidFill>
              <a:srgbClr val="000000"/>
            </a:solidFill>
            <a:miter lim="800000"/>
            <a:headEnd/>
            <a:tailEnd/>
          </a:ln>
        </p:spPr>
        <p:txBody>
          <a:bodyPr wrap="none" anchor="ctr"/>
          <a:lstStyle/>
          <a:p>
            <a:endParaRPr lang="en-US"/>
          </a:p>
        </p:txBody>
      </p:sp>
      <p:sp>
        <p:nvSpPr>
          <p:cNvPr id="135320" name="Rectangle 152"/>
          <p:cNvSpPr>
            <a:spLocks noChangeArrowheads="1"/>
          </p:cNvSpPr>
          <p:nvPr/>
        </p:nvSpPr>
        <p:spPr bwMode="auto">
          <a:xfrm>
            <a:off x="2106612" y="641826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29" name="Rectangle 153"/>
          <p:cNvSpPr>
            <a:spLocks noChangeArrowheads="1"/>
          </p:cNvSpPr>
          <p:nvPr/>
        </p:nvSpPr>
        <p:spPr bwMode="auto">
          <a:xfrm>
            <a:off x="1716087" y="641826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322" name="Rectangle 154"/>
          <p:cNvSpPr>
            <a:spLocks noChangeArrowheads="1"/>
          </p:cNvSpPr>
          <p:nvPr/>
        </p:nvSpPr>
        <p:spPr bwMode="auto">
          <a:xfrm>
            <a:off x="2106612" y="611505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1" name="Rectangle 155"/>
          <p:cNvSpPr>
            <a:spLocks noChangeArrowheads="1"/>
          </p:cNvSpPr>
          <p:nvPr/>
        </p:nvSpPr>
        <p:spPr bwMode="auto">
          <a:xfrm>
            <a:off x="1716087" y="6115051"/>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324" name="Rectangle 156"/>
          <p:cNvSpPr>
            <a:spLocks noChangeArrowheads="1"/>
          </p:cNvSpPr>
          <p:nvPr/>
        </p:nvSpPr>
        <p:spPr bwMode="auto">
          <a:xfrm>
            <a:off x="2106612" y="5811839"/>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3" name="Rectangle 157"/>
          <p:cNvSpPr>
            <a:spLocks noChangeArrowheads="1"/>
          </p:cNvSpPr>
          <p:nvPr/>
        </p:nvSpPr>
        <p:spPr bwMode="auto">
          <a:xfrm>
            <a:off x="1716087" y="5811839"/>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135326" name="Rectangle 158"/>
          <p:cNvSpPr>
            <a:spLocks noChangeArrowheads="1"/>
          </p:cNvSpPr>
          <p:nvPr/>
        </p:nvSpPr>
        <p:spPr bwMode="auto">
          <a:xfrm>
            <a:off x="2106612" y="5508626"/>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5" name="Rectangle 159"/>
          <p:cNvSpPr>
            <a:spLocks noChangeArrowheads="1"/>
          </p:cNvSpPr>
          <p:nvPr/>
        </p:nvSpPr>
        <p:spPr bwMode="auto">
          <a:xfrm>
            <a:off x="1716087" y="5508626"/>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28" name="Rectangle 160"/>
          <p:cNvSpPr>
            <a:spLocks noChangeArrowheads="1"/>
          </p:cNvSpPr>
          <p:nvPr/>
        </p:nvSpPr>
        <p:spPr bwMode="auto">
          <a:xfrm>
            <a:off x="2106612" y="5205414"/>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37" name="Rectangle 161"/>
          <p:cNvSpPr>
            <a:spLocks noChangeArrowheads="1"/>
          </p:cNvSpPr>
          <p:nvPr/>
        </p:nvSpPr>
        <p:spPr bwMode="auto">
          <a:xfrm>
            <a:off x="1716087" y="5205414"/>
            <a:ext cx="39052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30" name="Rectangle 162"/>
          <p:cNvSpPr>
            <a:spLocks noChangeArrowheads="1"/>
          </p:cNvSpPr>
          <p:nvPr/>
        </p:nvSpPr>
        <p:spPr bwMode="auto">
          <a:xfrm>
            <a:off x="2106612" y="4902201"/>
            <a:ext cx="473075"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39" name="Rectangle 163"/>
          <p:cNvSpPr>
            <a:spLocks noChangeArrowheads="1"/>
          </p:cNvSpPr>
          <p:nvPr/>
        </p:nvSpPr>
        <p:spPr bwMode="auto">
          <a:xfrm>
            <a:off x="1716087" y="4876801"/>
            <a:ext cx="390525" cy="328614"/>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40" name="Line 164"/>
          <p:cNvSpPr>
            <a:spLocks noChangeShapeType="1"/>
          </p:cNvSpPr>
          <p:nvPr/>
        </p:nvSpPr>
        <p:spPr bwMode="auto">
          <a:xfrm>
            <a:off x="1716087" y="4876800"/>
            <a:ext cx="863600" cy="0"/>
          </a:xfrm>
          <a:prstGeom prst="line">
            <a:avLst/>
          </a:prstGeom>
          <a:noFill/>
          <a:ln w="12700" cap="rnd">
            <a:solidFill>
              <a:schemeClr val="tx1"/>
            </a:solidFill>
            <a:round/>
            <a:headEnd/>
            <a:tailEnd/>
          </a:ln>
        </p:spPr>
        <p:txBody>
          <a:bodyPr/>
          <a:lstStyle/>
          <a:p>
            <a:endParaRPr lang="en-US"/>
          </a:p>
        </p:txBody>
      </p:sp>
      <p:sp>
        <p:nvSpPr>
          <p:cNvPr id="24641" name="Line 165"/>
          <p:cNvSpPr>
            <a:spLocks noChangeShapeType="1"/>
          </p:cNvSpPr>
          <p:nvPr/>
        </p:nvSpPr>
        <p:spPr bwMode="auto">
          <a:xfrm>
            <a:off x="1716087" y="5205414"/>
            <a:ext cx="863600" cy="0"/>
          </a:xfrm>
          <a:prstGeom prst="line">
            <a:avLst/>
          </a:prstGeom>
          <a:noFill/>
          <a:ln w="12700" cap="rnd">
            <a:solidFill>
              <a:schemeClr val="tx1"/>
            </a:solidFill>
            <a:round/>
            <a:headEnd/>
            <a:tailEnd/>
          </a:ln>
        </p:spPr>
        <p:txBody>
          <a:bodyPr/>
          <a:lstStyle/>
          <a:p>
            <a:endParaRPr lang="en-US"/>
          </a:p>
        </p:txBody>
      </p:sp>
      <p:sp>
        <p:nvSpPr>
          <p:cNvPr id="24642" name="Line 166"/>
          <p:cNvSpPr>
            <a:spLocks noChangeShapeType="1"/>
          </p:cNvSpPr>
          <p:nvPr/>
        </p:nvSpPr>
        <p:spPr bwMode="auto">
          <a:xfrm>
            <a:off x="1716087" y="5508626"/>
            <a:ext cx="863600" cy="0"/>
          </a:xfrm>
          <a:prstGeom prst="line">
            <a:avLst/>
          </a:prstGeom>
          <a:noFill/>
          <a:ln w="12700" cap="rnd">
            <a:solidFill>
              <a:schemeClr val="tx1"/>
            </a:solidFill>
            <a:round/>
            <a:headEnd/>
            <a:tailEnd/>
          </a:ln>
        </p:spPr>
        <p:txBody>
          <a:bodyPr/>
          <a:lstStyle/>
          <a:p>
            <a:endParaRPr lang="en-US"/>
          </a:p>
        </p:txBody>
      </p:sp>
      <p:sp>
        <p:nvSpPr>
          <p:cNvPr id="24643" name="Line 167"/>
          <p:cNvSpPr>
            <a:spLocks noChangeShapeType="1"/>
          </p:cNvSpPr>
          <p:nvPr/>
        </p:nvSpPr>
        <p:spPr bwMode="auto">
          <a:xfrm>
            <a:off x="1716087" y="5811839"/>
            <a:ext cx="863600" cy="0"/>
          </a:xfrm>
          <a:prstGeom prst="line">
            <a:avLst/>
          </a:prstGeom>
          <a:noFill/>
          <a:ln w="12700" cap="rnd">
            <a:solidFill>
              <a:schemeClr val="tx1"/>
            </a:solidFill>
            <a:round/>
            <a:headEnd/>
            <a:tailEnd/>
          </a:ln>
        </p:spPr>
        <p:txBody>
          <a:bodyPr/>
          <a:lstStyle/>
          <a:p>
            <a:endParaRPr lang="en-US"/>
          </a:p>
        </p:txBody>
      </p:sp>
      <p:sp>
        <p:nvSpPr>
          <p:cNvPr id="24644" name="Line 168"/>
          <p:cNvSpPr>
            <a:spLocks noChangeShapeType="1"/>
          </p:cNvSpPr>
          <p:nvPr/>
        </p:nvSpPr>
        <p:spPr bwMode="auto">
          <a:xfrm>
            <a:off x="1716087" y="6089650"/>
            <a:ext cx="863600" cy="0"/>
          </a:xfrm>
          <a:prstGeom prst="line">
            <a:avLst/>
          </a:prstGeom>
          <a:noFill/>
          <a:ln w="12700" cap="rnd">
            <a:solidFill>
              <a:schemeClr val="tx1"/>
            </a:solidFill>
            <a:round/>
            <a:headEnd/>
            <a:tailEnd/>
          </a:ln>
        </p:spPr>
        <p:txBody>
          <a:bodyPr/>
          <a:lstStyle/>
          <a:p>
            <a:endParaRPr lang="en-US"/>
          </a:p>
        </p:txBody>
      </p:sp>
      <p:sp>
        <p:nvSpPr>
          <p:cNvPr id="24645" name="Line 169"/>
          <p:cNvSpPr>
            <a:spLocks noChangeShapeType="1"/>
          </p:cNvSpPr>
          <p:nvPr/>
        </p:nvSpPr>
        <p:spPr bwMode="auto">
          <a:xfrm>
            <a:off x="1716087" y="6418264"/>
            <a:ext cx="863600" cy="0"/>
          </a:xfrm>
          <a:prstGeom prst="line">
            <a:avLst/>
          </a:prstGeom>
          <a:noFill/>
          <a:ln w="12700" cap="rnd">
            <a:solidFill>
              <a:schemeClr val="tx1"/>
            </a:solidFill>
            <a:round/>
            <a:headEnd/>
            <a:tailEnd/>
          </a:ln>
        </p:spPr>
        <p:txBody>
          <a:bodyPr/>
          <a:lstStyle/>
          <a:p>
            <a:endParaRPr lang="en-US"/>
          </a:p>
        </p:txBody>
      </p:sp>
      <p:sp>
        <p:nvSpPr>
          <p:cNvPr id="24646" name="Line 170"/>
          <p:cNvSpPr>
            <a:spLocks noChangeShapeType="1"/>
          </p:cNvSpPr>
          <p:nvPr/>
        </p:nvSpPr>
        <p:spPr bwMode="auto">
          <a:xfrm>
            <a:off x="1716087" y="6721476"/>
            <a:ext cx="863600" cy="0"/>
          </a:xfrm>
          <a:prstGeom prst="line">
            <a:avLst/>
          </a:prstGeom>
          <a:noFill/>
          <a:ln w="12700" cap="rnd">
            <a:solidFill>
              <a:schemeClr val="tx1"/>
            </a:solidFill>
            <a:round/>
            <a:headEnd/>
            <a:tailEnd/>
          </a:ln>
        </p:spPr>
        <p:txBody>
          <a:bodyPr/>
          <a:lstStyle/>
          <a:p>
            <a:endParaRPr lang="en-US"/>
          </a:p>
        </p:txBody>
      </p:sp>
      <p:sp>
        <p:nvSpPr>
          <p:cNvPr id="24647" name="Line 171"/>
          <p:cNvSpPr>
            <a:spLocks noChangeShapeType="1"/>
          </p:cNvSpPr>
          <p:nvPr/>
        </p:nvSpPr>
        <p:spPr bwMode="auto">
          <a:xfrm>
            <a:off x="1716087" y="4876800"/>
            <a:ext cx="0" cy="1819275"/>
          </a:xfrm>
          <a:prstGeom prst="line">
            <a:avLst/>
          </a:prstGeom>
          <a:noFill/>
          <a:ln w="12700" cap="rnd">
            <a:solidFill>
              <a:schemeClr val="tx1"/>
            </a:solidFill>
            <a:round/>
            <a:headEnd/>
            <a:tailEnd/>
          </a:ln>
        </p:spPr>
        <p:txBody>
          <a:bodyPr/>
          <a:lstStyle/>
          <a:p>
            <a:endParaRPr lang="en-US"/>
          </a:p>
        </p:txBody>
      </p:sp>
      <p:sp>
        <p:nvSpPr>
          <p:cNvPr id="24648" name="Line 172"/>
          <p:cNvSpPr>
            <a:spLocks noChangeShapeType="1"/>
          </p:cNvSpPr>
          <p:nvPr/>
        </p:nvSpPr>
        <p:spPr bwMode="auto">
          <a:xfrm>
            <a:off x="2106612" y="4876800"/>
            <a:ext cx="0" cy="1819275"/>
          </a:xfrm>
          <a:prstGeom prst="line">
            <a:avLst/>
          </a:prstGeom>
          <a:noFill/>
          <a:ln w="12700" cap="rnd">
            <a:solidFill>
              <a:schemeClr val="tx1"/>
            </a:solidFill>
            <a:round/>
            <a:headEnd/>
            <a:tailEnd/>
          </a:ln>
        </p:spPr>
        <p:txBody>
          <a:bodyPr/>
          <a:lstStyle/>
          <a:p>
            <a:endParaRPr lang="en-US" sz="1200"/>
          </a:p>
        </p:txBody>
      </p:sp>
      <p:sp>
        <p:nvSpPr>
          <p:cNvPr id="24649" name="Line 173"/>
          <p:cNvSpPr>
            <a:spLocks noChangeShapeType="1"/>
          </p:cNvSpPr>
          <p:nvPr/>
        </p:nvSpPr>
        <p:spPr bwMode="auto">
          <a:xfrm>
            <a:off x="2579687" y="4876800"/>
            <a:ext cx="0" cy="1819275"/>
          </a:xfrm>
          <a:prstGeom prst="line">
            <a:avLst/>
          </a:prstGeom>
          <a:noFill/>
          <a:ln w="12700" cap="rnd">
            <a:solidFill>
              <a:schemeClr val="tx1"/>
            </a:solidFill>
            <a:round/>
            <a:headEnd/>
            <a:tailEnd/>
          </a:ln>
        </p:spPr>
        <p:txBody>
          <a:bodyPr/>
          <a:lstStyle/>
          <a:p>
            <a:endParaRPr lang="en-US" sz="1200"/>
          </a:p>
        </p:txBody>
      </p:sp>
      <p:sp>
        <p:nvSpPr>
          <p:cNvPr id="24599" name="AutoShape 117"/>
          <p:cNvSpPr>
            <a:spLocks noChangeArrowheads="1"/>
          </p:cNvSpPr>
          <p:nvPr/>
        </p:nvSpPr>
        <p:spPr bwMode="auto">
          <a:xfrm>
            <a:off x="2768600" y="5392739"/>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135342" name="Text Box 174"/>
          <p:cNvSpPr txBox="1">
            <a:spLocks noChangeArrowheads="1"/>
          </p:cNvSpPr>
          <p:nvPr/>
        </p:nvSpPr>
        <p:spPr bwMode="auto">
          <a:xfrm>
            <a:off x="3068636" y="4495800"/>
            <a:ext cx="3027364" cy="1034129"/>
          </a:xfrm>
          <a:prstGeom prst="rect">
            <a:avLst/>
          </a:prstGeom>
          <a:noFill/>
          <a:ln w="12700">
            <a:noFill/>
            <a:miter lim="800000"/>
            <a:headEnd/>
            <a:tailEnd/>
          </a:ln>
          <a:effectLst/>
        </p:spPr>
        <p:txBody>
          <a:bodyPr wrap="square">
            <a:spAutoFit/>
          </a:bodyPr>
          <a:lstStyle/>
          <a:p>
            <a:pPr algn="ctr" eaLnBrk="0" hangingPunct="0">
              <a:spcBef>
                <a:spcPct val="20000"/>
              </a:spcBef>
              <a:defRPr/>
            </a:pPr>
            <a:r>
              <a:rPr lang="en-IE" b="1" dirty="0">
                <a:solidFill>
                  <a:srgbClr val="008000"/>
                </a:solidFill>
              </a:rPr>
              <a:t>Split at </a:t>
            </a:r>
            <a:r>
              <a:rPr lang="en-IE" b="1" dirty="0">
                <a:solidFill>
                  <a:srgbClr val="008000"/>
                </a:solidFill>
                <a:latin typeface="Times New Roman" pitchFamily="18" charset="0"/>
                <a:cs typeface="Times New Roman" pitchFamily="18" charset="0"/>
              </a:rPr>
              <a:t>0:</a:t>
            </a:r>
          </a:p>
          <a:p>
            <a:pPr algn="ctr" eaLnBrk="0" hangingPunct="0">
              <a:spcBef>
                <a:spcPct val="20000"/>
              </a:spcBef>
              <a:defRPr/>
            </a:pPr>
            <a:r>
              <a:rPr lang="en-IE" b="1" dirty="0"/>
              <a:t>Cluster A:</a:t>
            </a:r>
            <a:r>
              <a:rPr lang="en-IE" dirty="0"/>
              <a:t> Positive points</a:t>
            </a:r>
          </a:p>
          <a:p>
            <a:pPr algn="ctr" eaLnBrk="0" hangingPunct="0">
              <a:spcBef>
                <a:spcPct val="20000"/>
              </a:spcBef>
              <a:defRPr/>
            </a:pPr>
            <a:r>
              <a:rPr lang="en-IE" b="1" dirty="0"/>
              <a:t>Cluster B:</a:t>
            </a:r>
            <a:r>
              <a:rPr lang="en-IE" dirty="0"/>
              <a:t> Negative points</a:t>
            </a:r>
          </a:p>
        </p:txBody>
      </p:sp>
      <p:sp>
        <p:nvSpPr>
          <p:cNvPr id="135390" name="Rectangle 222"/>
          <p:cNvSpPr>
            <a:spLocks noChangeArrowheads="1"/>
          </p:cNvSpPr>
          <p:nvPr/>
        </p:nvSpPr>
        <p:spPr bwMode="auto">
          <a:xfrm>
            <a:off x="3959226" y="6402387"/>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2" name="Rectangle 223"/>
          <p:cNvSpPr>
            <a:spLocks noChangeArrowheads="1"/>
          </p:cNvSpPr>
          <p:nvPr/>
        </p:nvSpPr>
        <p:spPr bwMode="auto">
          <a:xfrm>
            <a:off x="3562351" y="6402387"/>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3</a:t>
            </a:r>
          </a:p>
        </p:txBody>
      </p:sp>
      <p:sp>
        <p:nvSpPr>
          <p:cNvPr id="135392" name="Rectangle 224"/>
          <p:cNvSpPr>
            <a:spLocks noChangeArrowheads="1"/>
          </p:cNvSpPr>
          <p:nvPr/>
        </p:nvSpPr>
        <p:spPr bwMode="auto">
          <a:xfrm>
            <a:off x="3959226" y="6099174"/>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04" name="Rectangle 225"/>
          <p:cNvSpPr>
            <a:spLocks noChangeArrowheads="1"/>
          </p:cNvSpPr>
          <p:nvPr/>
        </p:nvSpPr>
        <p:spPr bwMode="auto">
          <a:xfrm>
            <a:off x="3562351" y="6099174"/>
            <a:ext cx="396875"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2</a:t>
            </a:r>
          </a:p>
        </p:txBody>
      </p:sp>
      <p:sp>
        <p:nvSpPr>
          <p:cNvPr id="135394" name="Rectangle 226"/>
          <p:cNvSpPr>
            <a:spLocks noChangeArrowheads="1"/>
          </p:cNvSpPr>
          <p:nvPr/>
        </p:nvSpPr>
        <p:spPr bwMode="auto">
          <a:xfrm>
            <a:off x="3959226" y="5821363"/>
            <a:ext cx="468313"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06" name="Rectangle 227"/>
          <p:cNvSpPr>
            <a:spLocks noChangeArrowheads="1"/>
          </p:cNvSpPr>
          <p:nvPr/>
        </p:nvSpPr>
        <p:spPr bwMode="auto">
          <a:xfrm>
            <a:off x="3562351" y="5799137"/>
            <a:ext cx="396875" cy="325439"/>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1</a:t>
            </a:r>
          </a:p>
        </p:txBody>
      </p:sp>
      <p:sp>
        <p:nvSpPr>
          <p:cNvPr id="24607" name="Line 228"/>
          <p:cNvSpPr>
            <a:spLocks noChangeShapeType="1"/>
          </p:cNvSpPr>
          <p:nvPr/>
        </p:nvSpPr>
        <p:spPr bwMode="auto">
          <a:xfrm>
            <a:off x="3562351" y="5791200"/>
            <a:ext cx="865188" cy="0"/>
          </a:xfrm>
          <a:prstGeom prst="line">
            <a:avLst/>
          </a:prstGeom>
          <a:noFill/>
          <a:ln w="12700" cap="rnd">
            <a:solidFill>
              <a:schemeClr val="tx1"/>
            </a:solidFill>
            <a:round/>
            <a:headEnd/>
            <a:tailEnd/>
          </a:ln>
        </p:spPr>
        <p:txBody>
          <a:bodyPr/>
          <a:lstStyle/>
          <a:p>
            <a:endParaRPr lang="en-US"/>
          </a:p>
        </p:txBody>
      </p:sp>
      <p:sp>
        <p:nvSpPr>
          <p:cNvPr id="24608" name="Line 229"/>
          <p:cNvSpPr>
            <a:spLocks noChangeShapeType="1"/>
          </p:cNvSpPr>
          <p:nvPr/>
        </p:nvSpPr>
        <p:spPr bwMode="auto">
          <a:xfrm>
            <a:off x="3562351" y="6124575"/>
            <a:ext cx="865188" cy="0"/>
          </a:xfrm>
          <a:prstGeom prst="line">
            <a:avLst/>
          </a:prstGeom>
          <a:noFill/>
          <a:ln w="12700" cap="rnd">
            <a:solidFill>
              <a:schemeClr val="tx1"/>
            </a:solidFill>
            <a:round/>
            <a:headEnd/>
            <a:tailEnd/>
          </a:ln>
        </p:spPr>
        <p:txBody>
          <a:bodyPr/>
          <a:lstStyle/>
          <a:p>
            <a:endParaRPr lang="en-US"/>
          </a:p>
        </p:txBody>
      </p:sp>
      <p:sp>
        <p:nvSpPr>
          <p:cNvPr id="24609" name="Line 230"/>
          <p:cNvSpPr>
            <a:spLocks noChangeShapeType="1"/>
          </p:cNvSpPr>
          <p:nvPr/>
        </p:nvSpPr>
        <p:spPr bwMode="auto">
          <a:xfrm>
            <a:off x="3562351" y="6402387"/>
            <a:ext cx="865188" cy="0"/>
          </a:xfrm>
          <a:prstGeom prst="line">
            <a:avLst/>
          </a:prstGeom>
          <a:noFill/>
          <a:ln w="12700" cap="rnd">
            <a:solidFill>
              <a:schemeClr val="tx1"/>
            </a:solidFill>
            <a:round/>
            <a:headEnd/>
            <a:tailEnd/>
          </a:ln>
        </p:spPr>
        <p:txBody>
          <a:bodyPr/>
          <a:lstStyle/>
          <a:p>
            <a:endParaRPr lang="en-US"/>
          </a:p>
        </p:txBody>
      </p:sp>
      <p:sp>
        <p:nvSpPr>
          <p:cNvPr id="24610" name="Line 234"/>
          <p:cNvSpPr>
            <a:spLocks noChangeShapeType="1"/>
          </p:cNvSpPr>
          <p:nvPr/>
        </p:nvSpPr>
        <p:spPr bwMode="auto">
          <a:xfrm>
            <a:off x="3562351" y="6705599"/>
            <a:ext cx="865188" cy="0"/>
          </a:xfrm>
          <a:prstGeom prst="line">
            <a:avLst/>
          </a:prstGeom>
          <a:noFill/>
          <a:ln w="12700" cap="rnd">
            <a:solidFill>
              <a:schemeClr val="tx1"/>
            </a:solidFill>
            <a:round/>
            <a:headEnd/>
            <a:tailEnd/>
          </a:ln>
        </p:spPr>
        <p:txBody>
          <a:bodyPr/>
          <a:lstStyle/>
          <a:p>
            <a:endParaRPr lang="en-US"/>
          </a:p>
        </p:txBody>
      </p:sp>
      <p:sp>
        <p:nvSpPr>
          <p:cNvPr id="24611" name="Line 235"/>
          <p:cNvSpPr>
            <a:spLocks noChangeShapeType="1"/>
          </p:cNvSpPr>
          <p:nvPr/>
        </p:nvSpPr>
        <p:spPr bwMode="auto">
          <a:xfrm>
            <a:off x="3562351" y="5795962"/>
            <a:ext cx="0" cy="909638"/>
          </a:xfrm>
          <a:prstGeom prst="line">
            <a:avLst/>
          </a:prstGeom>
          <a:noFill/>
          <a:ln w="12700" cap="rnd">
            <a:solidFill>
              <a:schemeClr val="tx1"/>
            </a:solidFill>
            <a:round/>
            <a:headEnd/>
            <a:tailEnd/>
          </a:ln>
        </p:spPr>
        <p:txBody>
          <a:bodyPr/>
          <a:lstStyle/>
          <a:p>
            <a:endParaRPr lang="en-US"/>
          </a:p>
        </p:txBody>
      </p:sp>
      <p:sp>
        <p:nvSpPr>
          <p:cNvPr id="24612" name="Line 236"/>
          <p:cNvSpPr>
            <a:spLocks noChangeShapeType="1"/>
          </p:cNvSpPr>
          <p:nvPr/>
        </p:nvSpPr>
        <p:spPr bwMode="auto">
          <a:xfrm>
            <a:off x="3959226" y="5795962"/>
            <a:ext cx="0" cy="909638"/>
          </a:xfrm>
          <a:prstGeom prst="line">
            <a:avLst/>
          </a:prstGeom>
          <a:noFill/>
          <a:ln w="12700" cap="rnd">
            <a:solidFill>
              <a:schemeClr val="tx1"/>
            </a:solidFill>
            <a:round/>
            <a:headEnd/>
            <a:tailEnd/>
          </a:ln>
        </p:spPr>
        <p:txBody>
          <a:bodyPr/>
          <a:lstStyle/>
          <a:p>
            <a:endParaRPr lang="en-US"/>
          </a:p>
        </p:txBody>
      </p:sp>
      <p:sp>
        <p:nvSpPr>
          <p:cNvPr id="24613" name="Line 237"/>
          <p:cNvSpPr>
            <a:spLocks noChangeShapeType="1"/>
          </p:cNvSpPr>
          <p:nvPr/>
        </p:nvSpPr>
        <p:spPr bwMode="auto">
          <a:xfrm>
            <a:off x="4427538" y="5795962"/>
            <a:ext cx="0" cy="909638"/>
          </a:xfrm>
          <a:prstGeom prst="line">
            <a:avLst/>
          </a:prstGeom>
          <a:noFill/>
          <a:ln w="12700" cap="rnd">
            <a:solidFill>
              <a:schemeClr val="tx1"/>
            </a:solidFill>
            <a:round/>
            <a:headEnd/>
            <a:tailEnd/>
          </a:ln>
        </p:spPr>
        <p:txBody>
          <a:bodyPr/>
          <a:lstStyle/>
          <a:p>
            <a:endParaRPr lang="en-US"/>
          </a:p>
        </p:txBody>
      </p:sp>
      <p:sp>
        <p:nvSpPr>
          <p:cNvPr id="135424" name="Rectangle 256"/>
          <p:cNvSpPr>
            <a:spLocks noChangeArrowheads="1"/>
          </p:cNvSpPr>
          <p:nvPr/>
        </p:nvSpPr>
        <p:spPr bwMode="auto">
          <a:xfrm>
            <a:off x="5186363" y="6402387"/>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-0.6</a:t>
            </a:r>
          </a:p>
        </p:txBody>
      </p:sp>
      <p:sp>
        <p:nvSpPr>
          <p:cNvPr id="24615" name="Rectangle 257"/>
          <p:cNvSpPr>
            <a:spLocks noChangeArrowheads="1"/>
          </p:cNvSpPr>
          <p:nvPr/>
        </p:nvSpPr>
        <p:spPr bwMode="auto">
          <a:xfrm>
            <a:off x="4786313" y="6402387"/>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6</a:t>
            </a:r>
          </a:p>
        </p:txBody>
      </p:sp>
      <p:sp>
        <p:nvSpPr>
          <p:cNvPr id="135426" name="Rectangle 258"/>
          <p:cNvSpPr>
            <a:spLocks noChangeArrowheads="1"/>
          </p:cNvSpPr>
          <p:nvPr/>
        </p:nvSpPr>
        <p:spPr bwMode="auto">
          <a:xfrm>
            <a:off x="5186363" y="6099174"/>
            <a:ext cx="465138" cy="303213"/>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7" name="Rectangle 259"/>
          <p:cNvSpPr>
            <a:spLocks noChangeArrowheads="1"/>
          </p:cNvSpPr>
          <p:nvPr/>
        </p:nvSpPr>
        <p:spPr bwMode="auto">
          <a:xfrm>
            <a:off x="4786313" y="6099174"/>
            <a:ext cx="400050" cy="303213"/>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5</a:t>
            </a:r>
            <a:endParaRPr lang="en-IE" sz="1400" baseline="-25000" dirty="0">
              <a:solidFill>
                <a:srgbClr val="000000"/>
              </a:solidFill>
              <a:latin typeface="Verdana" pitchFamily="34" charset="0"/>
            </a:endParaRPr>
          </a:p>
        </p:txBody>
      </p:sp>
      <p:sp>
        <p:nvSpPr>
          <p:cNvPr id="135428" name="Rectangle 260"/>
          <p:cNvSpPr>
            <a:spLocks noChangeArrowheads="1"/>
          </p:cNvSpPr>
          <p:nvPr/>
        </p:nvSpPr>
        <p:spPr bwMode="auto">
          <a:xfrm>
            <a:off x="5186363" y="5791201"/>
            <a:ext cx="465138" cy="333376"/>
          </a:xfrm>
          <a:prstGeom prst="rect">
            <a:avLst/>
          </a:prstGeom>
          <a:noFill/>
          <a:ln w="9525">
            <a:noFill/>
            <a:miter lim="800000"/>
            <a:headEnd/>
            <a:tailEnd/>
          </a:ln>
          <a:effectLst/>
        </p:spPr>
        <p:txBody>
          <a:bodyPr anchor="ctr"/>
          <a:lstStyle/>
          <a:p>
            <a:pPr algn="ctr">
              <a:spcBef>
                <a:spcPct val="20000"/>
              </a:spcBef>
              <a:buClr>
                <a:schemeClr val="hlink"/>
              </a:buClr>
              <a:buSzPct val="70000"/>
              <a:buFont typeface="Wingdings" pitchFamily="2" charset="2"/>
              <a:buNone/>
              <a:defRPr/>
            </a:pPr>
            <a:r>
              <a:rPr lang="en-IE" sz="1200" dirty="0"/>
              <a:t>-0.3</a:t>
            </a:r>
          </a:p>
        </p:txBody>
      </p:sp>
      <p:sp>
        <p:nvSpPr>
          <p:cNvPr id="24619" name="Rectangle 261"/>
          <p:cNvSpPr>
            <a:spLocks noChangeArrowheads="1"/>
          </p:cNvSpPr>
          <p:nvPr/>
        </p:nvSpPr>
        <p:spPr bwMode="auto">
          <a:xfrm>
            <a:off x="4786313" y="5791201"/>
            <a:ext cx="400050" cy="333376"/>
          </a:xfrm>
          <a:prstGeom prst="rect">
            <a:avLst/>
          </a:prstGeom>
          <a:solidFill>
            <a:srgbClr val="DDDDDD"/>
          </a:solidFill>
          <a:ln w="9525">
            <a:noFill/>
            <a:miter lim="800000"/>
            <a:headEnd/>
            <a:tailEnd/>
          </a:ln>
        </p:spPr>
        <p:txBody>
          <a:bodyPr anchor="ctr"/>
          <a:lstStyle/>
          <a:p>
            <a:pPr algn="ctr">
              <a:spcBef>
                <a:spcPct val="20000"/>
              </a:spcBef>
              <a:buClr>
                <a:schemeClr val="hlink"/>
              </a:buClr>
              <a:buSzPct val="70000"/>
              <a:buFont typeface="Wingdings" pitchFamily="2" charset="2"/>
              <a:buNone/>
            </a:pPr>
            <a:r>
              <a:rPr lang="en-IE" sz="1400" dirty="0">
                <a:solidFill>
                  <a:srgbClr val="000000"/>
                </a:solidFill>
                <a:latin typeface="Verdana" pitchFamily="34" charset="0"/>
              </a:rPr>
              <a:t>4</a:t>
            </a:r>
            <a:endParaRPr lang="en-IE" sz="1400" baseline="-25000" dirty="0">
              <a:solidFill>
                <a:srgbClr val="000000"/>
              </a:solidFill>
              <a:latin typeface="Verdana" pitchFamily="34" charset="0"/>
            </a:endParaRPr>
          </a:p>
        </p:txBody>
      </p:sp>
      <p:sp>
        <p:nvSpPr>
          <p:cNvPr id="24620" name="Line 268"/>
          <p:cNvSpPr>
            <a:spLocks noChangeShapeType="1"/>
          </p:cNvSpPr>
          <p:nvPr/>
        </p:nvSpPr>
        <p:spPr bwMode="auto">
          <a:xfrm>
            <a:off x="4786313" y="5791200"/>
            <a:ext cx="865188" cy="0"/>
          </a:xfrm>
          <a:prstGeom prst="line">
            <a:avLst/>
          </a:prstGeom>
          <a:noFill/>
          <a:ln w="12700" cap="rnd">
            <a:solidFill>
              <a:schemeClr val="tx1"/>
            </a:solidFill>
            <a:round/>
            <a:headEnd/>
            <a:tailEnd/>
          </a:ln>
        </p:spPr>
        <p:txBody>
          <a:bodyPr/>
          <a:lstStyle/>
          <a:p>
            <a:endParaRPr lang="en-US"/>
          </a:p>
        </p:txBody>
      </p:sp>
      <p:sp>
        <p:nvSpPr>
          <p:cNvPr id="24621" name="Line 272"/>
          <p:cNvSpPr>
            <a:spLocks noChangeShapeType="1"/>
          </p:cNvSpPr>
          <p:nvPr/>
        </p:nvSpPr>
        <p:spPr bwMode="auto">
          <a:xfrm>
            <a:off x="4786313" y="6124575"/>
            <a:ext cx="865188" cy="0"/>
          </a:xfrm>
          <a:prstGeom prst="line">
            <a:avLst/>
          </a:prstGeom>
          <a:noFill/>
          <a:ln w="12700" cap="rnd">
            <a:solidFill>
              <a:schemeClr val="tx1"/>
            </a:solidFill>
            <a:round/>
            <a:headEnd/>
            <a:tailEnd/>
          </a:ln>
        </p:spPr>
        <p:txBody>
          <a:bodyPr/>
          <a:lstStyle/>
          <a:p>
            <a:endParaRPr lang="en-US"/>
          </a:p>
        </p:txBody>
      </p:sp>
      <p:sp>
        <p:nvSpPr>
          <p:cNvPr id="24622" name="Line 273"/>
          <p:cNvSpPr>
            <a:spLocks noChangeShapeType="1"/>
          </p:cNvSpPr>
          <p:nvPr/>
        </p:nvSpPr>
        <p:spPr bwMode="auto">
          <a:xfrm>
            <a:off x="4786313" y="6402387"/>
            <a:ext cx="865188" cy="0"/>
          </a:xfrm>
          <a:prstGeom prst="line">
            <a:avLst/>
          </a:prstGeom>
          <a:noFill/>
          <a:ln w="12700" cap="rnd">
            <a:solidFill>
              <a:schemeClr val="tx1"/>
            </a:solidFill>
            <a:round/>
            <a:headEnd/>
            <a:tailEnd/>
          </a:ln>
        </p:spPr>
        <p:txBody>
          <a:bodyPr/>
          <a:lstStyle/>
          <a:p>
            <a:endParaRPr lang="en-US"/>
          </a:p>
        </p:txBody>
      </p:sp>
      <p:sp>
        <p:nvSpPr>
          <p:cNvPr id="24623" name="Line 274"/>
          <p:cNvSpPr>
            <a:spLocks noChangeShapeType="1"/>
          </p:cNvSpPr>
          <p:nvPr/>
        </p:nvSpPr>
        <p:spPr bwMode="auto">
          <a:xfrm>
            <a:off x="4786313" y="6705599"/>
            <a:ext cx="865188" cy="0"/>
          </a:xfrm>
          <a:prstGeom prst="line">
            <a:avLst/>
          </a:prstGeom>
          <a:noFill/>
          <a:ln w="12700" cap="rnd">
            <a:solidFill>
              <a:schemeClr val="tx1"/>
            </a:solidFill>
            <a:round/>
            <a:headEnd/>
            <a:tailEnd/>
          </a:ln>
        </p:spPr>
        <p:txBody>
          <a:bodyPr/>
          <a:lstStyle/>
          <a:p>
            <a:endParaRPr lang="en-US"/>
          </a:p>
        </p:txBody>
      </p:sp>
      <p:sp>
        <p:nvSpPr>
          <p:cNvPr id="24624" name="Line 275"/>
          <p:cNvSpPr>
            <a:spLocks noChangeShapeType="1"/>
          </p:cNvSpPr>
          <p:nvPr/>
        </p:nvSpPr>
        <p:spPr bwMode="auto">
          <a:xfrm>
            <a:off x="4786313" y="5795962"/>
            <a:ext cx="0" cy="909638"/>
          </a:xfrm>
          <a:prstGeom prst="line">
            <a:avLst/>
          </a:prstGeom>
          <a:noFill/>
          <a:ln w="12700" cap="rnd">
            <a:solidFill>
              <a:schemeClr val="tx1"/>
            </a:solidFill>
            <a:round/>
            <a:headEnd/>
            <a:tailEnd/>
          </a:ln>
        </p:spPr>
        <p:txBody>
          <a:bodyPr/>
          <a:lstStyle/>
          <a:p>
            <a:endParaRPr lang="en-US"/>
          </a:p>
        </p:txBody>
      </p:sp>
      <p:sp>
        <p:nvSpPr>
          <p:cNvPr id="24625" name="Line 276"/>
          <p:cNvSpPr>
            <a:spLocks noChangeShapeType="1"/>
          </p:cNvSpPr>
          <p:nvPr/>
        </p:nvSpPr>
        <p:spPr bwMode="auto">
          <a:xfrm>
            <a:off x="5186363" y="5795962"/>
            <a:ext cx="0" cy="909638"/>
          </a:xfrm>
          <a:prstGeom prst="line">
            <a:avLst/>
          </a:prstGeom>
          <a:noFill/>
          <a:ln w="12700" cap="rnd">
            <a:solidFill>
              <a:schemeClr val="tx1"/>
            </a:solidFill>
            <a:round/>
            <a:headEnd/>
            <a:tailEnd/>
          </a:ln>
        </p:spPr>
        <p:txBody>
          <a:bodyPr/>
          <a:lstStyle/>
          <a:p>
            <a:endParaRPr lang="en-US" sz="1200"/>
          </a:p>
        </p:txBody>
      </p:sp>
      <p:sp>
        <p:nvSpPr>
          <p:cNvPr id="24626" name="Line 277"/>
          <p:cNvSpPr>
            <a:spLocks noChangeShapeType="1"/>
          </p:cNvSpPr>
          <p:nvPr/>
        </p:nvSpPr>
        <p:spPr bwMode="auto">
          <a:xfrm>
            <a:off x="5651501" y="5795962"/>
            <a:ext cx="0" cy="909638"/>
          </a:xfrm>
          <a:prstGeom prst="line">
            <a:avLst/>
          </a:prstGeom>
          <a:noFill/>
          <a:ln w="12700" cap="rnd">
            <a:solidFill>
              <a:schemeClr val="tx1"/>
            </a:solidFill>
            <a:round/>
            <a:headEnd/>
            <a:tailEnd/>
          </a:ln>
        </p:spPr>
        <p:txBody>
          <a:bodyPr/>
          <a:lstStyle/>
          <a:p>
            <a:endParaRPr lang="en-US" sz="1200"/>
          </a:p>
        </p:txBody>
      </p:sp>
      <p:sp>
        <p:nvSpPr>
          <p:cNvPr id="24589" name="Freeform 282"/>
          <p:cNvSpPr>
            <a:spLocks/>
          </p:cNvSpPr>
          <p:nvPr/>
        </p:nvSpPr>
        <p:spPr bwMode="auto">
          <a:xfrm>
            <a:off x="7047947" y="5360987"/>
            <a:ext cx="351666" cy="441325"/>
          </a:xfrm>
          <a:custGeom>
            <a:avLst/>
            <a:gdLst>
              <a:gd name="T0" fmla="*/ 593 w 593"/>
              <a:gd name="T1" fmla="*/ 0 h 743"/>
              <a:gd name="T2" fmla="*/ 0 w 593"/>
              <a:gd name="T3" fmla="*/ 380 h 743"/>
              <a:gd name="T4" fmla="*/ 576 w 593"/>
              <a:gd name="T5" fmla="*/ 743 h 743"/>
              <a:gd name="T6" fmla="*/ 593 w 593"/>
              <a:gd name="T7" fmla="*/ 0 h 743"/>
              <a:gd name="T8" fmla="*/ 0 60000 65536"/>
              <a:gd name="T9" fmla="*/ 0 60000 65536"/>
              <a:gd name="T10" fmla="*/ 0 60000 65536"/>
              <a:gd name="T11" fmla="*/ 0 60000 65536"/>
              <a:gd name="T12" fmla="*/ 0 w 593"/>
              <a:gd name="T13" fmla="*/ 0 h 743"/>
              <a:gd name="T14" fmla="*/ 593 w 593"/>
              <a:gd name="T15" fmla="*/ 743 h 743"/>
            </a:gdLst>
            <a:ahLst/>
            <a:cxnLst>
              <a:cxn ang="T8">
                <a:pos x="T0" y="T1"/>
              </a:cxn>
              <a:cxn ang="T9">
                <a:pos x="T2" y="T3"/>
              </a:cxn>
              <a:cxn ang="T10">
                <a:pos x="T4" y="T5"/>
              </a:cxn>
              <a:cxn ang="T11">
                <a:pos x="T6" y="T7"/>
              </a:cxn>
            </a:cxnLst>
            <a:rect l="T12" t="T13" r="T14" b="T15"/>
            <a:pathLst>
              <a:path w="593" h="743">
                <a:moveTo>
                  <a:pt x="593" y="0"/>
                </a:moveTo>
                <a:lnTo>
                  <a:pt x="0" y="380"/>
                </a:lnTo>
                <a:lnTo>
                  <a:pt x="576" y="743"/>
                </a:lnTo>
                <a:lnTo>
                  <a:pt x="593" y="0"/>
                </a:lnTo>
                <a:close/>
              </a:path>
            </a:pathLst>
          </a:custGeom>
          <a:noFill/>
          <a:ln w="19050">
            <a:solidFill>
              <a:schemeClr val="tx1"/>
            </a:solidFill>
            <a:round/>
            <a:headEnd/>
            <a:tailEnd/>
          </a:ln>
        </p:spPr>
        <p:txBody>
          <a:bodyPr/>
          <a:lstStyle/>
          <a:p>
            <a:endParaRPr lang="en-US"/>
          </a:p>
        </p:txBody>
      </p:sp>
      <p:sp>
        <p:nvSpPr>
          <p:cNvPr id="24590" name="Freeform 283"/>
          <p:cNvSpPr>
            <a:spLocks/>
          </p:cNvSpPr>
          <p:nvPr/>
        </p:nvSpPr>
        <p:spPr bwMode="auto">
          <a:xfrm>
            <a:off x="8093136" y="5338762"/>
            <a:ext cx="526798" cy="295275"/>
          </a:xfrm>
          <a:custGeom>
            <a:avLst/>
            <a:gdLst>
              <a:gd name="T0" fmla="*/ 0 w 889"/>
              <a:gd name="T1" fmla="*/ 498 h 498"/>
              <a:gd name="T2" fmla="*/ 307 w 889"/>
              <a:gd name="T3" fmla="*/ 0 h 498"/>
              <a:gd name="T4" fmla="*/ 889 w 889"/>
              <a:gd name="T5" fmla="*/ 408 h 498"/>
              <a:gd name="T6" fmla="*/ 0 w 889"/>
              <a:gd name="T7" fmla="*/ 498 h 498"/>
              <a:gd name="T8" fmla="*/ 0 60000 65536"/>
              <a:gd name="T9" fmla="*/ 0 60000 65536"/>
              <a:gd name="T10" fmla="*/ 0 60000 65536"/>
              <a:gd name="T11" fmla="*/ 0 60000 65536"/>
              <a:gd name="T12" fmla="*/ 0 w 889"/>
              <a:gd name="T13" fmla="*/ 0 h 498"/>
              <a:gd name="T14" fmla="*/ 889 w 889"/>
              <a:gd name="T15" fmla="*/ 498 h 498"/>
            </a:gdLst>
            <a:ahLst/>
            <a:cxnLst>
              <a:cxn ang="T8">
                <a:pos x="T0" y="T1"/>
              </a:cxn>
              <a:cxn ang="T9">
                <a:pos x="T2" y="T3"/>
              </a:cxn>
              <a:cxn ang="T10">
                <a:pos x="T4" y="T5"/>
              </a:cxn>
              <a:cxn ang="T11">
                <a:pos x="T6" y="T7"/>
              </a:cxn>
            </a:cxnLst>
            <a:rect l="T12" t="T13" r="T14" b="T15"/>
            <a:pathLst>
              <a:path w="889" h="498">
                <a:moveTo>
                  <a:pt x="0" y="498"/>
                </a:moveTo>
                <a:lnTo>
                  <a:pt x="307" y="0"/>
                </a:lnTo>
                <a:lnTo>
                  <a:pt x="889" y="408"/>
                </a:lnTo>
                <a:lnTo>
                  <a:pt x="0" y="498"/>
                </a:lnTo>
                <a:close/>
              </a:path>
            </a:pathLst>
          </a:custGeom>
          <a:noFill/>
          <a:ln w="19050">
            <a:solidFill>
              <a:schemeClr val="tx1"/>
            </a:solidFill>
            <a:round/>
            <a:headEnd/>
            <a:tailEnd/>
          </a:ln>
        </p:spPr>
        <p:txBody>
          <a:bodyPr/>
          <a:lstStyle/>
          <a:p>
            <a:endParaRPr lang="en-US"/>
          </a:p>
        </p:txBody>
      </p:sp>
      <p:sp>
        <p:nvSpPr>
          <p:cNvPr id="24591" name="Line 284"/>
          <p:cNvSpPr>
            <a:spLocks noChangeShapeType="1"/>
          </p:cNvSpPr>
          <p:nvPr/>
        </p:nvSpPr>
        <p:spPr bwMode="auto">
          <a:xfrm flipV="1">
            <a:off x="7398212" y="5333999"/>
            <a:ext cx="912089" cy="36513"/>
          </a:xfrm>
          <a:prstGeom prst="line">
            <a:avLst/>
          </a:prstGeom>
          <a:noFill/>
          <a:ln w="19050">
            <a:solidFill>
              <a:schemeClr val="tx1"/>
            </a:solidFill>
            <a:round/>
            <a:headEnd/>
            <a:tailEnd/>
          </a:ln>
        </p:spPr>
        <p:txBody>
          <a:bodyPr/>
          <a:lstStyle/>
          <a:p>
            <a:endParaRPr lang="en-US"/>
          </a:p>
        </p:txBody>
      </p:sp>
      <p:sp>
        <p:nvSpPr>
          <p:cNvPr id="24592" name="Line 285"/>
          <p:cNvSpPr>
            <a:spLocks noChangeShapeType="1"/>
          </p:cNvSpPr>
          <p:nvPr/>
        </p:nvSpPr>
        <p:spPr bwMode="auto">
          <a:xfrm flipV="1">
            <a:off x="7382800" y="5632449"/>
            <a:ext cx="735555" cy="176213"/>
          </a:xfrm>
          <a:prstGeom prst="line">
            <a:avLst/>
          </a:prstGeom>
          <a:noFill/>
          <a:ln w="19050">
            <a:solidFill>
              <a:schemeClr val="tx1"/>
            </a:solidFill>
            <a:round/>
            <a:headEnd/>
            <a:tailEnd/>
          </a:ln>
        </p:spPr>
        <p:txBody>
          <a:bodyPr/>
          <a:lstStyle/>
          <a:p>
            <a:endParaRPr lang="en-US"/>
          </a:p>
        </p:txBody>
      </p:sp>
      <p:sp>
        <p:nvSpPr>
          <p:cNvPr id="24593" name="Oval 286"/>
          <p:cNvSpPr>
            <a:spLocks noChangeArrowheads="1"/>
          </p:cNvSpPr>
          <p:nvPr/>
        </p:nvSpPr>
        <p:spPr bwMode="auto">
          <a:xfrm>
            <a:off x="8069318" y="5605462"/>
            <a:ext cx="63048"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4" name="Oval 287"/>
          <p:cNvSpPr>
            <a:spLocks noChangeArrowheads="1"/>
          </p:cNvSpPr>
          <p:nvPr/>
        </p:nvSpPr>
        <p:spPr bwMode="auto">
          <a:xfrm>
            <a:off x="7347774" y="576421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5" name="Oval 288"/>
          <p:cNvSpPr>
            <a:spLocks noChangeArrowheads="1"/>
          </p:cNvSpPr>
          <p:nvPr/>
        </p:nvSpPr>
        <p:spPr bwMode="auto">
          <a:xfrm>
            <a:off x="8579303" y="5543549"/>
            <a:ext cx="63048" cy="71438"/>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6" name="Oval 289"/>
          <p:cNvSpPr>
            <a:spLocks noChangeArrowheads="1"/>
          </p:cNvSpPr>
          <p:nvPr/>
        </p:nvSpPr>
        <p:spPr bwMode="auto">
          <a:xfrm>
            <a:off x="7019926" y="5554662"/>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7" name="Oval 290"/>
          <p:cNvSpPr>
            <a:spLocks noChangeArrowheads="1"/>
          </p:cNvSpPr>
          <p:nvPr/>
        </p:nvSpPr>
        <p:spPr bwMode="auto">
          <a:xfrm>
            <a:off x="8245852" y="5299074"/>
            <a:ext cx="61647" cy="6985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98" name="Oval 291"/>
          <p:cNvSpPr>
            <a:spLocks noChangeArrowheads="1"/>
          </p:cNvSpPr>
          <p:nvPr/>
        </p:nvSpPr>
        <p:spPr bwMode="auto">
          <a:xfrm>
            <a:off x="7356180" y="5322887"/>
            <a:ext cx="61647" cy="73025"/>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4584" name="AutoShape 293"/>
          <p:cNvSpPr>
            <a:spLocks noChangeArrowheads="1"/>
          </p:cNvSpPr>
          <p:nvPr/>
        </p:nvSpPr>
        <p:spPr bwMode="auto">
          <a:xfrm>
            <a:off x="6227763" y="5324475"/>
            <a:ext cx="431800" cy="288925"/>
          </a:xfrm>
          <a:prstGeom prst="rightArrow">
            <a:avLst>
              <a:gd name="adj1" fmla="val 50000"/>
              <a:gd name="adj2" fmla="val 37363"/>
            </a:avLst>
          </a:prstGeom>
          <a:solidFill>
            <a:schemeClr val="hlink"/>
          </a:solidFill>
          <a:ln w="12700">
            <a:solidFill>
              <a:srgbClr val="000000"/>
            </a:solidFill>
            <a:miter lim="800000"/>
            <a:headEnd/>
            <a:tailEnd/>
          </a:ln>
        </p:spPr>
        <p:txBody>
          <a:bodyPr wrap="none" anchor="ctr"/>
          <a:lstStyle/>
          <a:p>
            <a:endParaRPr lang="en-US"/>
          </a:p>
        </p:txBody>
      </p:sp>
      <p:sp>
        <p:nvSpPr>
          <p:cNvPr id="24587" name="Text Box 296"/>
          <p:cNvSpPr txBox="1">
            <a:spLocks noChangeArrowheads="1"/>
          </p:cNvSpPr>
          <p:nvPr/>
        </p:nvSpPr>
        <p:spPr bwMode="auto">
          <a:xfrm>
            <a:off x="6884988" y="4967287"/>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A</a:t>
            </a:r>
          </a:p>
        </p:txBody>
      </p:sp>
      <p:sp>
        <p:nvSpPr>
          <p:cNvPr id="24588" name="Text Box 297"/>
          <p:cNvSpPr txBox="1">
            <a:spLocks noChangeArrowheads="1"/>
          </p:cNvSpPr>
          <p:nvPr/>
        </p:nvSpPr>
        <p:spPr bwMode="auto">
          <a:xfrm>
            <a:off x="8324851" y="4940299"/>
            <a:ext cx="279400" cy="260350"/>
          </a:xfrm>
          <a:prstGeom prst="rect">
            <a:avLst/>
          </a:prstGeom>
          <a:noFill/>
          <a:ln w="9525">
            <a:noFill/>
            <a:miter lim="800000"/>
            <a:headEnd/>
            <a:tailEnd/>
          </a:ln>
        </p:spPr>
        <p:txBody>
          <a:bodyPr wrap="none">
            <a:spAutoFit/>
          </a:bodyPr>
          <a:lstStyle/>
          <a:p>
            <a:pPr eaLnBrk="0" hangingPunct="0"/>
            <a:r>
              <a:rPr lang="en-IE" sz="1100">
                <a:latin typeface="Verdana" pitchFamily="34" charset="0"/>
              </a:rPr>
              <a:t>B</a:t>
            </a:r>
          </a:p>
        </p:txBody>
      </p:sp>
      <p:sp>
        <p:nvSpPr>
          <p:cNvPr id="2" name="Slide Number Placeholder 1"/>
          <p:cNvSpPr>
            <a:spLocks noGrp="1"/>
          </p:cNvSpPr>
          <p:nvPr>
            <p:ph type="sldNum" sz="quarter" idx="12"/>
          </p:nvPr>
        </p:nvSpPr>
        <p:spPr/>
        <p:txBody>
          <a:bodyPr>
            <a:normAutofit fontScale="85000" lnSpcReduction="20000"/>
          </a:bodyPr>
          <a:lstStyle/>
          <a:p>
            <a:fld id="{1F203002-0E03-48B4-B081-56C7F65715CF}" type="slidenum">
              <a:rPr lang="en-US" smtClean="0"/>
              <a:t>34</a:t>
            </a:fld>
            <a:endParaRPr lang="en-US"/>
          </a:p>
        </p:txBody>
      </p:sp>
    </p:spTree>
    <p:extLst>
      <p:ext uri="{BB962C8B-B14F-4D97-AF65-F5344CB8AC3E}">
        <p14:creationId xmlns:p14="http://schemas.microsoft.com/office/powerpoint/2010/main" val="3216735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Example: Spectral Partitioning</a:t>
            </a:r>
          </a:p>
        </p:txBody>
      </p:sp>
      <p:pic>
        <p:nvPicPr>
          <p:cNvPr id="911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542" y="1524000"/>
            <a:ext cx="28194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0243" y="1743075"/>
            <a:ext cx="5075157"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72200" y="5862935"/>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2752508" y="3510042"/>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35</a:t>
            </a:fld>
            <a:endParaRPr lang="en-US"/>
          </a:p>
        </p:txBody>
      </p:sp>
    </p:spTree>
    <p:extLst>
      <p:ext uri="{BB962C8B-B14F-4D97-AF65-F5344CB8AC3E}">
        <p14:creationId xmlns:p14="http://schemas.microsoft.com/office/powerpoint/2010/main" val="2284340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Example: Spectral Partitioning</a:t>
            </a:r>
          </a:p>
        </p:txBody>
      </p:sp>
      <p:sp>
        <p:nvSpPr>
          <p:cNvPr id="3" name="TextBox 2"/>
          <p:cNvSpPr txBox="1"/>
          <p:nvPr/>
        </p:nvSpPr>
        <p:spPr>
          <a:xfrm>
            <a:off x="6481255" y="6091535"/>
            <a:ext cx="1600118" cy="461665"/>
          </a:xfrm>
          <a:prstGeom prst="rect">
            <a:avLst/>
          </a:prstGeom>
          <a:noFill/>
        </p:spPr>
        <p:txBody>
          <a:bodyPr wrap="none" rtlCol="0">
            <a:spAutoFit/>
          </a:bodyPr>
          <a:lstStyle/>
          <a:p>
            <a:r>
              <a:rPr lang="en-US" sz="2400" dirty="0">
                <a:latin typeface="Arial" pitchFamily="34" charset="0"/>
                <a:cs typeface="Arial" pitchFamily="34" charset="0"/>
              </a:rPr>
              <a:t>Rank in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sp>
        <p:nvSpPr>
          <p:cNvPr id="9" name="TextBox 8"/>
          <p:cNvSpPr txBox="1"/>
          <p:nvPr/>
        </p:nvSpPr>
        <p:spPr>
          <a:xfrm rot="16200000">
            <a:off x="2904908" y="3662442"/>
            <a:ext cx="1662250" cy="461665"/>
          </a:xfrm>
          <a:prstGeom prst="rect">
            <a:avLst/>
          </a:prstGeom>
          <a:noFill/>
        </p:spPr>
        <p:txBody>
          <a:bodyPr wrap="none" rtlCol="0">
            <a:spAutoFit/>
          </a:bodyPr>
          <a:lstStyle/>
          <a:p>
            <a:r>
              <a:rPr lang="en-US" sz="2400" dirty="0">
                <a:latin typeface="Arial" pitchFamily="34" charset="0"/>
                <a:cs typeface="Arial" pitchFamily="34" charset="0"/>
              </a:rPr>
              <a:t>Value of </a:t>
            </a:r>
            <a:r>
              <a:rPr lang="en-US" sz="2400" b="1" dirty="0">
                <a:latin typeface="Arial" pitchFamily="34" charset="0"/>
                <a:cs typeface="Arial" pitchFamily="34" charset="0"/>
              </a:rPr>
              <a:t>x</a:t>
            </a:r>
            <a:r>
              <a:rPr lang="en-US" sz="2400" b="1" baseline="-25000" dirty="0">
                <a:latin typeface="Arial" pitchFamily="34" charset="0"/>
                <a:cs typeface="Arial" pitchFamily="34" charset="0"/>
              </a:rPr>
              <a:t>2</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209" y="1714500"/>
            <a:ext cx="3244791" cy="445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4563" y="2227329"/>
            <a:ext cx="4572000" cy="3792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410627" y="1610380"/>
            <a:ext cx="2792624"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solidFill>
                  <a:schemeClr val="bg1"/>
                </a:solidFill>
                <a:latin typeface="Calibri" pitchFamily="34" charset="0"/>
                <a:cs typeface="Arial" pitchFamily="34" charset="0"/>
              </a:rPr>
              <a:t>Components of </a:t>
            </a:r>
            <a:r>
              <a:rPr lang="en-US" sz="2800" b="1" dirty="0">
                <a:solidFill>
                  <a:schemeClr val="bg1"/>
                </a:solidFill>
                <a:latin typeface="Calibri" pitchFamily="34" charset="0"/>
                <a:cs typeface="Arial" pitchFamily="34" charset="0"/>
              </a:rPr>
              <a:t>x</a:t>
            </a:r>
            <a:r>
              <a:rPr lang="en-US" sz="2800" b="1" baseline="-25000" dirty="0">
                <a:solidFill>
                  <a:schemeClr val="bg1"/>
                </a:solidFill>
                <a:latin typeface="Calibri" pitchFamily="34" charset="0"/>
                <a:cs typeface="Arial" pitchFamily="34" charset="0"/>
              </a:rPr>
              <a:t>2</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36</a:t>
            </a:fld>
            <a:endParaRPr lang="en-US"/>
          </a:p>
        </p:txBody>
      </p:sp>
    </p:spTree>
    <p:extLst>
      <p:ext uri="{BB962C8B-B14F-4D97-AF65-F5344CB8AC3E}">
        <p14:creationId xmlns:p14="http://schemas.microsoft.com/office/powerpoint/2010/main" val="1344694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sz="3200" b="1" dirty="0"/>
              <a:t>k-Way Spectral Clustering</a:t>
            </a:r>
            <a:endParaRPr lang="en-US" sz="3200" b="1" dirty="0"/>
          </a:p>
        </p:txBody>
      </p:sp>
      <p:sp>
        <p:nvSpPr>
          <p:cNvPr id="3" name="Content Placeholder 2"/>
          <p:cNvSpPr>
            <a:spLocks noGrp="1"/>
          </p:cNvSpPr>
          <p:nvPr>
            <p:ph idx="1"/>
          </p:nvPr>
        </p:nvSpPr>
        <p:spPr/>
        <p:txBody>
          <a:bodyPr>
            <a:normAutofit lnSpcReduction="10000"/>
          </a:bodyPr>
          <a:lstStyle/>
          <a:p>
            <a:r>
              <a:rPr lang="en-IE" b="1" dirty="0">
                <a:solidFill>
                  <a:srgbClr val="D60093"/>
                </a:solidFill>
              </a:rPr>
              <a:t>How do we partition a graph into </a:t>
            </a:r>
            <a:r>
              <a:rPr lang="en-IE" b="1" i="1" dirty="0">
                <a:solidFill>
                  <a:srgbClr val="D60093"/>
                </a:solidFill>
                <a:latin typeface="Times New Roman" pitchFamily="18" charset="0"/>
              </a:rPr>
              <a:t>k</a:t>
            </a:r>
            <a:r>
              <a:rPr lang="en-IE" b="1" dirty="0">
                <a:solidFill>
                  <a:srgbClr val="D60093"/>
                </a:solidFill>
              </a:rPr>
              <a:t> clusters?</a:t>
            </a:r>
          </a:p>
          <a:p>
            <a:pPr lvl="8"/>
            <a:endParaRPr lang="en-US" dirty="0"/>
          </a:p>
          <a:p>
            <a:r>
              <a:rPr lang="en-US" b="1" dirty="0">
                <a:solidFill>
                  <a:srgbClr val="0000FF"/>
                </a:solidFill>
              </a:rPr>
              <a:t>Two basic approaches:</a:t>
            </a:r>
          </a:p>
          <a:p>
            <a:pPr lvl="1"/>
            <a:r>
              <a:rPr lang="en-US" b="1" dirty="0"/>
              <a:t>Recursive bi-partitioning</a:t>
            </a:r>
            <a:r>
              <a:rPr lang="en-US" dirty="0"/>
              <a:t> </a:t>
            </a:r>
            <a:r>
              <a:rPr lang="en-US" dirty="0">
                <a:solidFill>
                  <a:schemeClr val="bg1">
                    <a:lumMod val="50000"/>
                  </a:schemeClr>
                </a:solidFill>
              </a:rPr>
              <a:t>[Hagen et al., ’92]</a:t>
            </a:r>
          </a:p>
          <a:p>
            <a:pPr lvl="2"/>
            <a:r>
              <a:rPr lang="en-US" dirty="0"/>
              <a:t>Recursively apply bi-partitioning algorithm in a hierarchical divisive manner</a:t>
            </a:r>
          </a:p>
          <a:p>
            <a:pPr lvl="2"/>
            <a:r>
              <a:rPr lang="en-US" dirty="0"/>
              <a:t>Disadvantages: Inefficient</a:t>
            </a:r>
          </a:p>
          <a:p>
            <a:pPr lvl="1"/>
            <a:r>
              <a:rPr lang="en-US" b="1" dirty="0"/>
              <a:t>Cluster multiple eigenvectors</a:t>
            </a:r>
            <a:r>
              <a:rPr lang="en-US" dirty="0"/>
              <a:t> </a:t>
            </a:r>
            <a:r>
              <a:rPr lang="en-US" dirty="0">
                <a:solidFill>
                  <a:schemeClr val="bg1">
                    <a:lumMod val="50000"/>
                  </a:schemeClr>
                </a:solidFill>
              </a:rPr>
              <a:t>[Shi-</a:t>
            </a:r>
            <a:r>
              <a:rPr lang="en-US" dirty="0" err="1">
                <a:solidFill>
                  <a:schemeClr val="bg1">
                    <a:lumMod val="50000"/>
                  </a:schemeClr>
                </a:solidFill>
              </a:rPr>
              <a:t>Malik</a:t>
            </a:r>
            <a:r>
              <a:rPr lang="en-US" dirty="0">
                <a:solidFill>
                  <a:schemeClr val="bg1">
                    <a:lumMod val="50000"/>
                  </a:schemeClr>
                </a:solidFill>
              </a:rPr>
              <a:t>, ’00]</a:t>
            </a:r>
          </a:p>
          <a:p>
            <a:pPr lvl="2"/>
            <a:r>
              <a:rPr lang="en-US" dirty="0"/>
              <a:t>Build a reduced space from multiple eigenvectors</a:t>
            </a:r>
          </a:p>
          <a:p>
            <a:pPr lvl="2"/>
            <a:r>
              <a:rPr lang="en-US" dirty="0"/>
              <a:t>Commonly used in recent papers</a:t>
            </a:r>
          </a:p>
          <a:p>
            <a:pPr lvl="2"/>
            <a:r>
              <a:rPr lang="en-US" dirty="0"/>
              <a:t>A preferable approach</a:t>
            </a:r>
          </a:p>
          <a:p>
            <a:pPr>
              <a:buNone/>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37</a:t>
            </a:fld>
            <a:endParaRPr lang="en-US"/>
          </a:p>
        </p:txBody>
      </p:sp>
    </p:spTree>
    <p:extLst>
      <p:ext uri="{BB962C8B-B14F-4D97-AF65-F5344CB8AC3E}">
        <p14:creationId xmlns:p14="http://schemas.microsoft.com/office/powerpoint/2010/main" val="2310453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700"/>
              </a:spcBef>
              <a:buClr>
                <a:schemeClr val="accent2"/>
              </a:buClr>
              <a:buSzPct val="60000"/>
              <a:buFont typeface="Wingdings" charset="2"/>
              <a:buChar char=""/>
              <a:defRPr kumimoji="1" sz="2900">
                <a:solidFill>
                  <a:schemeClr val="tx1"/>
                </a:solidFill>
                <a:latin typeface="Calibri" charset="0"/>
                <a:ea typeface="宋体" charset="-122"/>
              </a:defRPr>
            </a:lvl1pPr>
            <a:lvl2pPr marL="742950" indent="-285750" eaLnBrk="0" hangingPunct="0">
              <a:spcBef>
                <a:spcPts val="550"/>
              </a:spcBef>
              <a:buClr>
                <a:schemeClr val="accent1"/>
              </a:buClr>
              <a:buSzPct val="70000"/>
              <a:buFont typeface="Wingdings 2" charset="2"/>
              <a:buChar char=""/>
              <a:defRPr kumimoji="1" sz="2600">
                <a:solidFill>
                  <a:schemeClr val="tx1"/>
                </a:solidFill>
                <a:latin typeface="Calibri" charset="0"/>
                <a:ea typeface="宋体" charset="-122"/>
              </a:defRPr>
            </a:lvl2pPr>
            <a:lvl3pPr marL="1143000" indent="-228600" eaLnBrk="0" hangingPunct="0">
              <a:spcBef>
                <a:spcPts val="500"/>
              </a:spcBef>
              <a:buClr>
                <a:schemeClr val="accent2"/>
              </a:buClr>
              <a:buSzPct val="75000"/>
              <a:buFont typeface="Wingdings" charset="2"/>
              <a:buChar char=""/>
              <a:defRPr kumimoji="1" sz="2300">
                <a:solidFill>
                  <a:schemeClr val="tx1"/>
                </a:solidFill>
                <a:latin typeface="Calibri" charset="0"/>
                <a:ea typeface="宋体" charset="-122"/>
              </a:defRPr>
            </a:lvl3pPr>
            <a:lvl4pPr marL="1600200" indent="-228600" eaLnBrk="0" hangingPunct="0">
              <a:spcBef>
                <a:spcPts val="400"/>
              </a:spcBef>
              <a:buClr>
                <a:srgbClr val="9BBB59"/>
              </a:buClr>
              <a:buSzPct val="75000"/>
              <a:buFont typeface="Wingdings" charset="2"/>
              <a:buChar char=""/>
              <a:defRPr kumimoji="1" sz="2000">
                <a:solidFill>
                  <a:schemeClr val="tx1"/>
                </a:solidFill>
                <a:latin typeface="Calibri" charset="0"/>
                <a:ea typeface="宋体" charset="-122"/>
              </a:defRPr>
            </a:lvl4pPr>
            <a:lvl5pPr marL="2057400" indent="-228600" eaLnBrk="0" hangingPunct="0">
              <a:spcBef>
                <a:spcPts val="400"/>
              </a:spcBef>
              <a:buClr>
                <a:srgbClr val="8064A2"/>
              </a:buClr>
              <a:buSzPct val="65000"/>
              <a:buFont typeface="Wingdings" charset="2"/>
              <a:buChar char=""/>
              <a:defRPr kumimoji="1" sz="2000">
                <a:solidFill>
                  <a:schemeClr val="tx1"/>
                </a:solidFill>
                <a:latin typeface="Calibri" charset="0"/>
                <a:ea typeface="宋体" charset="-122"/>
              </a:defRPr>
            </a:lvl5pPr>
            <a:lvl6pPr marL="2514600" indent="-228600" eaLnBrk="0" fontAlgn="base" hangingPunct="0">
              <a:spcBef>
                <a:spcPts val="400"/>
              </a:spcBef>
              <a:spcAft>
                <a:spcPct val="0"/>
              </a:spcAft>
              <a:buClr>
                <a:srgbClr val="8064A2"/>
              </a:buClr>
              <a:buSzPct val="65000"/>
              <a:buFont typeface="Wingdings" charset="2"/>
              <a:buChar char=""/>
              <a:defRPr kumimoji="1" sz="2000">
                <a:solidFill>
                  <a:schemeClr val="tx1"/>
                </a:solidFill>
                <a:latin typeface="Calibri" charset="0"/>
                <a:ea typeface="宋体" charset="-122"/>
              </a:defRPr>
            </a:lvl6pPr>
            <a:lvl7pPr marL="2971800" indent="-228600" eaLnBrk="0" fontAlgn="base" hangingPunct="0">
              <a:spcBef>
                <a:spcPts val="400"/>
              </a:spcBef>
              <a:spcAft>
                <a:spcPct val="0"/>
              </a:spcAft>
              <a:buClr>
                <a:srgbClr val="8064A2"/>
              </a:buClr>
              <a:buSzPct val="65000"/>
              <a:buFont typeface="Wingdings" charset="2"/>
              <a:buChar char=""/>
              <a:defRPr kumimoji="1" sz="2000">
                <a:solidFill>
                  <a:schemeClr val="tx1"/>
                </a:solidFill>
                <a:latin typeface="Calibri" charset="0"/>
                <a:ea typeface="宋体" charset="-122"/>
              </a:defRPr>
            </a:lvl7pPr>
            <a:lvl8pPr marL="3429000" indent="-228600" eaLnBrk="0" fontAlgn="base" hangingPunct="0">
              <a:spcBef>
                <a:spcPts val="400"/>
              </a:spcBef>
              <a:spcAft>
                <a:spcPct val="0"/>
              </a:spcAft>
              <a:buClr>
                <a:srgbClr val="8064A2"/>
              </a:buClr>
              <a:buSzPct val="65000"/>
              <a:buFont typeface="Wingdings" charset="2"/>
              <a:buChar char=""/>
              <a:defRPr kumimoji="1" sz="2000">
                <a:solidFill>
                  <a:schemeClr val="tx1"/>
                </a:solidFill>
                <a:latin typeface="Calibri" charset="0"/>
                <a:ea typeface="宋体" charset="-122"/>
              </a:defRPr>
            </a:lvl8pPr>
            <a:lvl9pPr marL="3886200" indent="-228600" eaLnBrk="0" fontAlgn="base" hangingPunct="0">
              <a:spcBef>
                <a:spcPts val="400"/>
              </a:spcBef>
              <a:spcAft>
                <a:spcPct val="0"/>
              </a:spcAft>
              <a:buClr>
                <a:srgbClr val="8064A2"/>
              </a:buClr>
              <a:buSzPct val="65000"/>
              <a:buFont typeface="Wingdings" charset="2"/>
              <a:buChar char=""/>
              <a:defRPr kumimoji="1" sz="2000">
                <a:solidFill>
                  <a:schemeClr val="tx1"/>
                </a:solidFill>
                <a:latin typeface="Calibri" charset="0"/>
                <a:ea typeface="宋体" charset="-122"/>
              </a:defRPr>
            </a:lvl9pPr>
          </a:lstStyle>
          <a:p>
            <a:pPr eaLnBrk="1" hangingPunct="1">
              <a:lnSpc>
                <a:spcPct val="80000"/>
              </a:lnSpc>
              <a:spcBef>
                <a:spcPct val="0"/>
              </a:spcBef>
              <a:buClrTx/>
              <a:buSzTx/>
              <a:buFontTx/>
              <a:buNone/>
            </a:pPr>
            <a:fld id="{4858C4CE-2900-3D49-A6D5-7FB17B24F5CE}" type="slidenum">
              <a:rPr kumimoji="0" lang="en-US" altLang="zh-CN" sz="1200">
                <a:solidFill>
                  <a:srgbClr val="FFFFFF"/>
                </a:solidFill>
              </a:rPr>
              <a:pPr eaLnBrk="1" hangingPunct="1">
                <a:lnSpc>
                  <a:spcPct val="80000"/>
                </a:lnSpc>
                <a:spcBef>
                  <a:spcPct val="0"/>
                </a:spcBef>
                <a:buClrTx/>
                <a:buSzTx/>
                <a:buFontTx/>
                <a:buNone/>
              </a:pPr>
              <a:t>38</a:t>
            </a:fld>
            <a:endParaRPr kumimoji="0" lang="en-US" altLang="zh-CN" sz="1200">
              <a:solidFill>
                <a:srgbClr val="FFFFFF"/>
              </a:solidFill>
            </a:endParaRPr>
          </a:p>
        </p:txBody>
      </p:sp>
      <p:sp>
        <p:nvSpPr>
          <p:cNvPr id="6" name="Title 1"/>
          <p:cNvSpPr txBox="1">
            <a:spLocks/>
          </p:cNvSpPr>
          <p:nvPr/>
        </p:nvSpPr>
        <p:spPr bwMode="auto">
          <a:xfrm>
            <a:off x="612000" y="2304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800" kern="1200">
                <a:solidFill>
                  <a:schemeClr val="tx2"/>
                </a:solidFill>
                <a:latin typeface="+mj-lt"/>
                <a:ea typeface="ＭＳ Ｐゴシック" charset="0"/>
                <a:cs typeface="宋体" charset="0"/>
              </a:defRPr>
            </a:lvl1pPr>
            <a:lvl2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2pPr>
            <a:lvl3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3pPr>
            <a:lvl4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4pPr>
            <a:lvl5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a:lstStyle>
          <a:p>
            <a:r>
              <a:rPr kumimoji="0" lang="en-US" altLang="zh-CN" sz="3200" b="1" dirty="0">
                <a:ea typeface="ＭＳ Ｐゴシック" charset="-128"/>
              </a:rPr>
              <a:t>Non-overlapping Communities</a:t>
            </a:r>
            <a:endParaRPr kumimoji="0" lang="en-US" altLang="zh-CN" sz="3200" dirty="0">
              <a:ea typeface="ＭＳ Ｐゴシック" charset="-128"/>
            </a:endParaRPr>
          </a:p>
        </p:txBody>
      </p:sp>
      <p:pic>
        <p:nvPicPr>
          <p:cNvPr id="17" name="Picture 3" descr="D:\research\paper\2012\jaewon-agmfit\FIG\non_overlapping.e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590800"/>
            <a:ext cx="4019827" cy="2667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199819" y="5143599"/>
            <a:ext cx="1350050" cy="461665"/>
          </a:xfrm>
          <a:prstGeom prst="rect">
            <a:avLst/>
          </a:prstGeom>
          <a:noFill/>
        </p:spPr>
        <p:txBody>
          <a:bodyPr wrap="none" rtlCol="0">
            <a:spAutoFit/>
          </a:bodyPr>
          <a:lstStyle/>
          <a:p>
            <a:r>
              <a:rPr lang="en-US" altLang="ko-KR" sz="2400" b="1" dirty="0"/>
              <a:t>Network</a:t>
            </a:r>
            <a:endParaRPr lang="ko-KR" altLang="en-US" sz="2400" b="1" dirty="0"/>
          </a:p>
        </p:txBody>
      </p:sp>
      <p:sp>
        <p:nvSpPr>
          <p:cNvPr id="19" name="TextBox 18"/>
          <p:cNvSpPr txBox="1"/>
          <p:nvPr/>
        </p:nvSpPr>
        <p:spPr>
          <a:xfrm>
            <a:off x="5610389" y="5024735"/>
            <a:ext cx="2529860" cy="461665"/>
          </a:xfrm>
          <a:prstGeom prst="rect">
            <a:avLst/>
          </a:prstGeom>
          <a:noFill/>
        </p:spPr>
        <p:txBody>
          <a:bodyPr wrap="none" rtlCol="0">
            <a:spAutoFit/>
          </a:bodyPr>
          <a:lstStyle/>
          <a:p>
            <a:r>
              <a:rPr lang="en-US" altLang="ko-KR" sz="2400" b="1" dirty="0"/>
              <a:t>Adjacency matrix</a:t>
            </a:r>
            <a:endParaRPr lang="ko-KR" altLang="en-US" sz="2400" b="1" dirty="0"/>
          </a:p>
        </p:txBody>
      </p:sp>
      <p:pic>
        <p:nvPicPr>
          <p:cNvPr id="20" name="Picture 2" descr="D:\research\paper\2012\jaewon-agmfit\FIG\overlap_STB.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9293" y="2616603"/>
            <a:ext cx="2364063" cy="240813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5"/>
          <p:cNvGrpSpPr/>
          <p:nvPr/>
        </p:nvGrpSpPr>
        <p:grpSpPr>
          <a:xfrm>
            <a:off x="5830129" y="2514600"/>
            <a:ext cx="2353227" cy="124324"/>
            <a:chOff x="5220073" y="3853428"/>
            <a:chExt cx="2898039" cy="157760"/>
          </a:xfrm>
        </p:grpSpPr>
        <p:sp>
          <p:nvSpPr>
            <p:cNvPr id="22"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6635772" y="2133600"/>
            <a:ext cx="1020694" cy="369332"/>
          </a:xfrm>
          <a:prstGeom prst="rect">
            <a:avLst/>
          </a:prstGeom>
          <a:noFill/>
        </p:spPr>
        <p:txBody>
          <a:bodyPr wrap="square" rtlCol="0">
            <a:spAutoFit/>
          </a:bodyPr>
          <a:lstStyle/>
          <a:p>
            <a:r>
              <a:rPr lang="en-US" dirty="0"/>
              <a:t>Nodes</a:t>
            </a:r>
          </a:p>
        </p:txBody>
      </p:sp>
      <p:grpSp>
        <p:nvGrpSpPr>
          <p:cNvPr id="37" name="Group 25"/>
          <p:cNvGrpSpPr/>
          <p:nvPr/>
        </p:nvGrpSpPr>
        <p:grpSpPr>
          <a:xfrm rot="5400000">
            <a:off x="4548516" y="3762676"/>
            <a:ext cx="2385242" cy="122655"/>
            <a:chOff x="5220073" y="3853428"/>
            <a:chExt cx="2898039" cy="157760"/>
          </a:xfrm>
        </p:grpSpPr>
        <p:sp>
          <p:nvSpPr>
            <p:cNvPr id="38" name="Rounded Rectangle 23"/>
            <p:cNvSpPr/>
            <p:nvPr/>
          </p:nvSpPr>
          <p:spPr>
            <a:xfrm>
              <a:off x="6156176" y="3853428"/>
              <a:ext cx="1944216" cy="144016"/>
            </a:xfrm>
            <a:prstGeom prst="roundRect">
              <a:avLst/>
            </a:prstGeom>
            <a:solidFill>
              <a:srgbClr val="CAFE76"/>
            </a:solidFill>
            <a:ln cmpd="sng">
              <a:solidFill>
                <a:srgbClr val="CAF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22"/>
            <p:cNvSpPr/>
            <p:nvPr/>
          </p:nvSpPr>
          <p:spPr>
            <a:xfrm>
              <a:off x="5220073" y="3853431"/>
              <a:ext cx="1428732" cy="157757"/>
            </a:xfrm>
            <a:prstGeom prst="roundRect">
              <a:avLst/>
            </a:prstGeom>
            <a:solidFill>
              <a:srgbClr val="FBB893"/>
            </a:solidFill>
            <a:ln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9"/>
            <p:cNvSpPr/>
            <p:nvPr/>
          </p:nvSpPr>
          <p:spPr>
            <a:xfrm>
              <a:off x="5258564"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0"/>
            <p:cNvSpPr/>
            <p:nvPr/>
          </p:nvSpPr>
          <p:spPr>
            <a:xfrm>
              <a:off x="5500773"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1"/>
            <p:cNvSpPr/>
            <p:nvPr/>
          </p:nvSpPr>
          <p:spPr>
            <a:xfrm>
              <a:off x="5742982"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12"/>
            <p:cNvSpPr/>
            <p:nvPr/>
          </p:nvSpPr>
          <p:spPr>
            <a:xfrm>
              <a:off x="5985191"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13"/>
            <p:cNvSpPr/>
            <p:nvPr/>
          </p:nvSpPr>
          <p:spPr>
            <a:xfrm>
              <a:off x="6227400"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4"/>
            <p:cNvSpPr/>
            <p:nvPr/>
          </p:nvSpPr>
          <p:spPr>
            <a:xfrm>
              <a:off x="6469609"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5"/>
            <p:cNvSpPr/>
            <p:nvPr/>
          </p:nvSpPr>
          <p:spPr>
            <a:xfrm>
              <a:off x="6711818"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6"/>
            <p:cNvSpPr/>
            <p:nvPr/>
          </p:nvSpPr>
          <p:spPr>
            <a:xfrm>
              <a:off x="6954027" y="3861048"/>
              <a:ext cx="105524" cy="105524"/>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7"/>
            <p:cNvSpPr/>
            <p:nvPr/>
          </p:nvSpPr>
          <p:spPr>
            <a:xfrm>
              <a:off x="7770382"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18"/>
            <p:cNvSpPr/>
            <p:nvPr/>
          </p:nvSpPr>
          <p:spPr>
            <a:xfrm>
              <a:off x="751402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19"/>
            <p:cNvSpPr/>
            <p:nvPr/>
          </p:nvSpPr>
          <p:spPr>
            <a:xfrm>
              <a:off x="7237634"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20"/>
            <p:cNvSpPr/>
            <p:nvPr/>
          </p:nvSpPr>
          <p:spPr>
            <a:xfrm>
              <a:off x="8012588" y="3861047"/>
              <a:ext cx="105524" cy="105525"/>
            </a:xfrm>
            <a:prstGeom prst="ellipse">
              <a:avLst/>
            </a:prstGeom>
            <a:solidFill>
              <a:schemeClr val="tx1">
                <a:lumMod val="50000"/>
                <a:lumOff val="50000"/>
              </a:schemeClr>
            </a:solidFill>
            <a:ln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p:cNvSpPr txBox="1"/>
          <p:nvPr/>
        </p:nvSpPr>
        <p:spPr>
          <a:xfrm rot="16200000">
            <a:off x="4942162" y="3721304"/>
            <a:ext cx="1034581" cy="369332"/>
          </a:xfrm>
          <a:prstGeom prst="rect">
            <a:avLst/>
          </a:prstGeom>
          <a:noFill/>
        </p:spPr>
        <p:txBody>
          <a:bodyPr wrap="square" rtlCol="0">
            <a:spAutoFit/>
          </a:bodyPr>
          <a:lstStyle/>
          <a:p>
            <a:r>
              <a:rPr lang="en-US" dirty="0"/>
              <a:t>Nodes</a:t>
            </a:r>
          </a:p>
        </p:txBody>
      </p:sp>
    </p:spTree>
    <p:extLst>
      <p:ext uri="{BB962C8B-B14F-4D97-AF65-F5344CB8AC3E}">
        <p14:creationId xmlns:p14="http://schemas.microsoft.com/office/powerpoint/2010/main" val="40327495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fontScale="85000" lnSpcReduction="20000"/>
          </a:bodyPr>
          <a:lstStyle/>
          <a:p>
            <a:fld id="{11E148CC-98DC-A641-933C-15C7AC535748}" type="slidenum">
              <a:rPr lang="en-US" altLang="zh-CN" smtClean="0"/>
              <a:pPr/>
              <a:t>39</a:t>
            </a:fld>
            <a:endParaRPr lang="en-US" altLang="zh-CN"/>
          </a:p>
        </p:txBody>
      </p:sp>
      <p:sp>
        <p:nvSpPr>
          <p:cNvPr id="7" name="Title 1"/>
          <p:cNvSpPr txBox="1">
            <a:spLocks/>
          </p:cNvSpPr>
          <p:nvPr/>
        </p:nvSpPr>
        <p:spPr bwMode="auto">
          <a:xfrm>
            <a:off x="612000" y="2304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kumimoji="1" sz="2800" kern="1200">
                <a:solidFill>
                  <a:schemeClr val="tx2"/>
                </a:solidFill>
                <a:latin typeface="+mj-lt"/>
                <a:ea typeface="ＭＳ Ｐゴシック" charset="0"/>
                <a:cs typeface="宋体" charset="0"/>
              </a:defRPr>
            </a:lvl1pPr>
            <a:lvl2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2pPr>
            <a:lvl3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3pPr>
            <a:lvl4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4pPr>
            <a:lvl5pPr algn="l" rtl="0" eaLnBrk="0" fontAlgn="base" hangingPunct="0">
              <a:spcBef>
                <a:spcPct val="0"/>
              </a:spcBef>
              <a:spcAft>
                <a:spcPct val="0"/>
              </a:spcAft>
              <a:defRPr kumimoji="1" sz="4400">
                <a:solidFill>
                  <a:schemeClr val="tx2"/>
                </a:solidFill>
                <a:latin typeface="Calibri" pitchFamily="34" charset="0"/>
                <a:ea typeface="ＭＳ Ｐゴシック" charset="0"/>
                <a:cs typeface="宋体" charset="0"/>
              </a:defRPr>
            </a:lvl5pPr>
            <a:lvl6pPr marL="457200" algn="l" rtl="0" fontAlgn="base">
              <a:spcBef>
                <a:spcPct val="0"/>
              </a:spcBef>
              <a:spcAft>
                <a:spcPct val="0"/>
              </a:spcAft>
              <a:defRPr sz="4400">
                <a:solidFill>
                  <a:schemeClr val="tx2"/>
                </a:solidFill>
                <a:latin typeface="Calibri" pitchFamily="34" charset="0"/>
              </a:defRPr>
            </a:lvl6pPr>
            <a:lvl7pPr marL="914400" algn="l" rtl="0" fontAlgn="base">
              <a:spcBef>
                <a:spcPct val="0"/>
              </a:spcBef>
              <a:spcAft>
                <a:spcPct val="0"/>
              </a:spcAft>
              <a:defRPr sz="4400">
                <a:solidFill>
                  <a:schemeClr val="tx2"/>
                </a:solidFill>
                <a:latin typeface="Calibri" pitchFamily="34" charset="0"/>
              </a:defRPr>
            </a:lvl7pPr>
            <a:lvl8pPr marL="1371600" algn="l" rtl="0" fontAlgn="base">
              <a:spcBef>
                <a:spcPct val="0"/>
              </a:spcBef>
              <a:spcAft>
                <a:spcPct val="0"/>
              </a:spcAft>
              <a:defRPr sz="4400">
                <a:solidFill>
                  <a:schemeClr val="tx2"/>
                </a:solidFill>
                <a:latin typeface="Calibri" pitchFamily="34" charset="0"/>
              </a:defRPr>
            </a:lvl8pPr>
            <a:lvl9pPr marL="1828800" algn="l" rtl="0" fontAlgn="base">
              <a:spcBef>
                <a:spcPct val="0"/>
              </a:spcBef>
              <a:spcAft>
                <a:spcPct val="0"/>
              </a:spcAft>
              <a:defRPr sz="4400">
                <a:solidFill>
                  <a:schemeClr val="tx2"/>
                </a:solidFill>
                <a:latin typeface="Calibri" pitchFamily="34" charset="0"/>
              </a:defRPr>
            </a:lvl9pPr>
          </a:lstStyle>
          <a:p>
            <a:r>
              <a:rPr kumimoji="0" lang="en-US" altLang="zh-CN" sz="3200" b="1" dirty="0">
                <a:ea typeface="ＭＳ Ｐゴシック" charset="-128"/>
              </a:rPr>
              <a:t>Non-overlapping vs Overlapping</a:t>
            </a:r>
            <a:endParaRPr kumimoji="0" lang="en-US" altLang="zh-CN" sz="3200" dirty="0">
              <a:ea typeface="ＭＳ Ｐゴシック" charset="-128"/>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81200"/>
            <a:ext cx="7905750" cy="4473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2514600" y="2514600"/>
            <a:ext cx="1143000" cy="1143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133600" y="1752600"/>
            <a:ext cx="4038600" cy="403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143500" y="3657600"/>
            <a:ext cx="2819400" cy="2819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5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a:xfrm>
            <a:off x="457200" y="1600200"/>
            <a:ext cx="4506686" cy="4572000"/>
          </a:xfrm>
        </p:spPr>
        <p:txBody>
          <a:bodyPr/>
          <a:lstStyle/>
          <a:p>
            <a:r>
              <a:rPr lang="en-US" dirty="0"/>
              <a:t>Undirected graph</a:t>
            </a:r>
          </a:p>
          <a:p>
            <a:pPr lvl="1"/>
            <a:r>
              <a:rPr lang="en-US" dirty="0"/>
              <a:t>Edges have no orientation</a:t>
            </a:r>
          </a:p>
          <a:p>
            <a:pPr lvl="1"/>
            <a:r>
              <a:rPr lang="en-US" dirty="0"/>
              <a:t>Edge (</a:t>
            </a:r>
            <a:r>
              <a:rPr lang="en-US" dirty="0" err="1"/>
              <a:t>x,y</a:t>
            </a:r>
            <a:r>
              <a:rPr lang="en-US" dirty="0"/>
              <a:t>) = Edge (</a:t>
            </a:r>
            <a:r>
              <a:rPr lang="en-US" dirty="0" err="1"/>
              <a:t>y,x</a:t>
            </a:r>
            <a:r>
              <a:rPr lang="en-US" dirty="0"/>
              <a:t>)</a:t>
            </a:r>
          </a:p>
          <a:p>
            <a:pPr lvl="1"/>
            <a:r>
              <a:rPr lang="en-US" dirty="0"/>
              <a:t>The maximum number of edges : n(n-1)/2</a:t>
            </a:r>
          </a:p>
          <a:p>
            <a:pPr lvl="2"/>
            <a:r>
              <a:rPr lang="en-US" dirty="0"/>
              <a:t>All pair of vertices are connected to each other</a:t>
            </a:r>
          </a:p>
        </p:txBody>
      </p:sp>
      <p:pic>
        <p:nvPicPr>
          <p:cNvPr id="1026" name="Picture 2" descr="https://upload.wikimedia.org/wikipedia/commons/thumb/5/5b/6n-graf.svg/250px-6n-graf.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671" y="1900184"/>
            <a:ext cx="3613728" cy="23850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76800" y="4543961"/>
            <a:ext cx="4091185" cy="1323439"/>
          </a:xfrm>
          <a:prstGeom prst="rect">
            <a:avLst/>
          </a:prstGeom>
          <a:noFill/>
        </p:spPr>
        <p:txBody>
          <a:bodyPr wrap="none" rtlCol="0">
            <a:spAutoFit/>
          </a:bodyPr>
          <a:lstStyle/>
          <a:p>
            <a:pPr marL="0" lvl="2"/>
            <a:r>
              <a:rPr lang="en-US" sz="2000" b="1" dirty="0"/>
              <a:t>Undirected graph G = (V, E)</a:t>
            </a:r>
          </a:p>
          <a:p>
            <a:r>
              <a:rPr lang="en-US" sz="2000" dirty="0"/>
              <a:t>V : {1,2,3,4,5,6}</a:t>
            </a:r>
          </a:p>
          <a:p>
            <a:r>
              <a:rPr lang="en-US" sz="2000" dirty="0"/>
              <a:t>E : {E(1,2), E(2,3), E(1,5), E(2,5), E(4,5)</a:t>
            </a:r>
          </a:p>
          <a:p>
            <a:r>
              <a:rPr lang="en-US" sz="2000" dirty="0"/>
              <a:t>      E(3,4), E(4,6)}</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4</a:t>
            </a:fld>
            <a:endParaRPr lang="en-US"/>
          </a:p>
        </p:txBody>
      </p:sp>
    </p:spTree>
    <p:extLst>
      <p:ext uri="{BB962C8B-B14F-4D97-AF65-F5344CB8AC3E}">
        <p14:creationId xmlns:p14="http://schemas.microsoft.com/office/powerpoint/2010/main" val="829939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ltLang="zh-CN" b="1" dirty="0">
                <a:ea typeface="ＭＳ Ｐゴシック" charset="-128"/>
              </a:rPr>
              <a:t>Facebook Network</a:t>
            </a:r>
            <a:endParaRPr kumimoji="0" lang="en-US" altLang="zh-CN" dirty="0">
              <a:ea typeface="ＭＳ Ｐゴシック" charset="-128"/>
            </a:endParaRPr>
          </a:p>
        </p:txBody>
      </p:sp>
      <p:sp>
        <p:nvSpPr>
          <p:cNvPr id="4" name="Slide Number Placeholder 3"/>
          <p:cNvSpPr>
            <a:spLocks noGrp="1"/>
          </p:cNvSpPr>
          <p:nvPr>
            <p:ph type="sldNum" sz="quarter" idx="12"/>
          </p:nvPr>
        </p:nvSpPr>
        <p:spPr>
          <a:xfrm>
            <a:off x="0" y="1279525"/>
            <a:ext cx="533400" cy="244475"/>
          </a:xfrm>
        </p:spPr>
        <p:txBody>
          <a:bodyPr>
            <a:normAutofit fontScale="85000" lnSpcReduction="20000"/>
          </a:bodyPr>
          <a:lstStyle/>
          <a:p>
            <a:fld id="{11E148CC-98DC-A641-933C-15C7AC535748}" type="slidenum">
              <a:rPr lang="en-US" altLang="zh-CN" smtClean="0"/>
              <a:pPr/>
              <a:t>40</a:t>
            </a:fld>
            <a:endParaRPr lang="en-US" altLang="zh-CN"/>
          </a:p>
        </p:txBody>
      </p:sp>
      <p:sp>
        <p:nvSpPr>
          <p:cNvPr id="5" name="슬라이드 번호 개체 틀 3"/>
          <p:cNvSpPr txBox="1">
            <a:spLocks/>
          </p:cNvSpPr>
          <p:nvPr/>
        </p:nvSpPr>
        <p:spPr>
          <a:xfrm>
            <a:off x="8204396" y="6583680"/>
            <a:ext cx="733864" cy="274320"/>
          </a:xfrm>
          <a:prstGeom prst="rect">
            <a:avLst/>
          </a:prstGeom>
        </p:spPr>
        <p:txBody>
          <a:bodyPr vert="horz" wrap="square" lIns="91440" tIns="45720" rIns="91440" bIns="45720" numCol="1" anchor="ctr" anchorCtr="0" compatLnSpc="1">
            <a:prstTxWarp prst="textNoShape">
              <a:avLst/>
            </a:prstTxWarp>
            <a:normAutofit fontScale="92500" lnSpcReduction="10000"/>
          </a:bodyPr>
          <a:lstStyle>
            <a:defPPr>
              <a:defRPr lang="en-US"/>
            </a:defPPr>
            <a:lvl1pPr algn="ctr" rtl="0" fontAlgn="base">
              <a:spcBef>
                <a:spcPct val="0"/>
              </a:spcBef>
              <a:spcAft>
                <a:spcPct val="0"/>
              </a:spcAft>
              <a:defRPr sz="1400" b="1" kern="1200">
                <a:solidFill>
                  <a:srgbClr val="FFFFFF"/>
                </a:solidFill>
                <a:latin typeface="Calibri" charset="0"/>
                <a:ea typeface="宋体" charset="0"/>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fld id="{4BEDD84E-25D4-4983-8AA1-2863C96F08D9}" type="slidenum">
              <a:rPr lang="ko-KR" altLang="en-US" smtClean="0"/>
              <a:pPr/>
              <a:t>40</a:t>
            </a:fld>
            <a:endParaRPr lang="ko-KR" altLang="en-US"/>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6164" y="1768465"/>
            <a:ext cx="6947963" cy="470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404" y="2895069"/>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00B050"/>
                </a:solidFill>
                <a:latin typeface="Arial" pitchFamily="34" charset="0"/>
                <a:cs typeface="Arial" pitchFamily="34" charset="0"/>
              </a:rPr>
              <a:t>High school</a:t>
            </a:r>
            <a:endParaRPr lang="ko-KR" altLang="en-US" sz="2400" dirty="0">
              <a:solidFill>
                <a:srgbClr val="00B050"/>
              </a:solidFill>
              <a:latin typeface="Arial" pitchFamily="34" charset="0"/>
              <a:cs typeface="Arial" pitchFamily="34" charset="0"/>
            </a:endParaRPr>
          </a:p>
        </p:txBody>
      </p:sp>
      <p:sp>
        <p:nvSpPr>
          <p:cNvPr id="8" name="TextBox 7"/>
          <p:cNvSpPr txBox="1"/>
          <p:nvPr/>
        </p:nvSpPr>
        <p:spPr>
          <a:xfrm>
            <a:off x="7099425" y="3039325"/>
            <a:ext cx="202991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fontScale="92500" lnSpcReduction="10000"/>
          </a:bodyPr>
          <a:lstStyle/>
          <a:p>
            <a:r>
              <a:rPr lang="en-US" altLang="ko-KR" sz="2400" dirty="0">
                <a:solidFill>
                  <a:schemeClr val="accent1">
                    <a:lumMod val="75000"/>
                  </a:schemeClr>
                </a:solidFill>
                <a:latin typeface="Arial" pitchFamily="34" charset="0"/>
                <a:cs typeface="Arial" pitchFamily="34" charset="0"/>
              </a:rPr>
              <a:t>Summer</a:t>
            </a:r>
            <a:br>
              <a:rPr lang="en-US" altLang="ko-KR" sz="2400" dirty="0">
                <a:solidFill>
                  <a:schemeClr val="accent1">
                    <a:lumMod val="75000"/>
                  </a:schemeClr>
                </a:solidFill>
                <a:latin typeface="Arial" pitchFamily="34" charset="0"/>
                <a:cs typeface="Arial" pitchFamily="34" charset="0"/>
              </a:rPr>
            </a:br>
            <a:r>
              <a:rPr lang="en-US" altLang="ko-KR" sz="2400" dirty="0">
                <a:solidFill>
                  <a:schemeClr val="accent1">
                    <a:lumMod val="75000"/>
                  </a:schemeClr>
                </a:solidFill>
                <a:latin typeface="Arial" pitchFamily="34" charset="0"/>
                <a:cs typeface="Arial" pitchFamily="34" charset="0"/>
              </a:rPr>
              <a:t>internship</a:t>
            </a:r>
            <a:endParaRPr lang="ko-KR" altLang="en-US" sz="2400" dirty="0">
              <a:solidFill>
                <a:schemeClr val="accent1">
                  <a:lumMod val="75000"/>
                </a:schemeClr>
              </a:solidFill>
              <a:latin typeface="Arial" pitchFamily="34" charset="0"/>
              <a:cs typeface="Arial" pitchFamily="34" charset="0"/>
            </a:endParaRPr>
          </a:p>
        </p:txBody>
      </p:sp>
      <p:sp>
        <p:nvSpPr>
          <p:cNvPr id="9" name="TextBox 8"/>
          <p:cNvSpPr txBox="1"/>
          <p:nvPr/>
        </p:nvSpPr>
        <p:spPr>
          <a:xfrm>
            <a:off x="160157" y="4648785"/>
            <a:ext cx="2491259"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FF0000"/>
                </a:solidFill>
                <a:latin typeface="Arial" pitchFamily="34" charset="0"/>
                <a:cs typeface="Arial" pitchFamily="34" charset="0"/>
              </a:rPr>
              <a:t>Stanford (Squash)</a:t>
            </a:r>
            <a:endParaRPr lang="ko-KR" altLang="en-US" sz="2400" dirty="0">
              <a:solidFill>
                <a:srgbClr val="FF0000"/>
              </a:solidFill>
              <a:latin typeface="Arial" pitchFamily="34" charset="0"/>
              <a:cs typeface="Arial" pitchFamily="34" charset="0"/>
            </a:endParaRPr>
          </a:p>
        </p:txBody>
      </p:sp>
      <p:sp>
        <p:nvSpPr>
          <p:cNvPr id="10" name="TextBox 9"/>
          <p:cNvSpPr txBox="1"/>
          <p:nvPr/>
        </p:nvSpPr>
        <p:spPr>
          <a:xfrm>
            <a:off x="6084168" y="4167086"/>
            <a:ext cx="2938385" cy="710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rmAutofit/>
          </a:bodyPr>
          <a:lstStyle/>
          <a:p>
            <a:r>
              <a:rPr lang="en-US" altLang="ko-KR" sz="2400" dirty="0">
                <a:solidFill>
                  <a:srgbClr val="996633"/>
                </a:solidFill>
                <a:latin typeface="Arial" pitchFamily="34" charset="0"/>
                <a:cs typeface="Arial" pitchFamily="34" charset="0"/>
              </a:rPr>
              <a:t>Stanford (Basketball)</a:t>
            </a:r>
            <a:endParaRPr lang="ko-KR" altLang="en-US" sz="2400" dirty="0">
              <a:solidFill>
                <a:srgbClr val="996633"/>
              </a:solidFill>
              <a:latin typeface="Arial" pitchFamily="34" charset="0"/>
              <a:cs typeface="Arial" pitchFamily="34" charset="0"/>
            </a:endParaRPr>
          </a:p>
        </p:txBody>
      </p:sp>
      <p:sp>
        <p:nvSpPr>
          <p:cNvPr id="11" name="TextBox 10"/>
          <p:cNvSpPr txBox="1"/>
          <p:nvPr/>
        </p:nvSpPr>
        <p:spPr>
          <a:xfrm>
            <a:off x="2357877" y="1692265"/>
            <a:ext cx="3204723"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lang="en-US" altLang="ko-KR" sz="2800" b="1" dirty="0"/>
              <a:t>Social communities</a:t>
            </a:r>
            <a:endParaRPr lang="ko-KR" altLang="en-US" sz="2800" b="1" dirty="0"/>
          </a:p>
        </p:txBody>
      </p:sp>
      <p:cxnSp>
        <p:nvCxnSpPr>
          <p:cNvPr id="12" name="직선 화살표 연결선 14"/>
          <p:cNvCxnSpPr/>
          <p:nvPr/>
        </p:nvCxnSpPr>
        <p:spPr>
          <a:xfrm>
            <a:off x="4618484" y="2233934"/>
            <a:ext cx="563116" cy="304800"/>
          </a:xfrm>
          <a:prstGeom prst="straightConnector1">
            <a:avLst/>
          </a:prstGeom>
          <a:ln>
            <a:tailEnd type="arrow"/>
          </a:ln>
        </p:spPr>
        <p:style>
          <a:lnRef idx="2">
            <a:schemeClr val="dk1">
              <a:shade val="50000"/>
            </a:schemeClr>
          </a:lnRef>
          <a:fillRef idx="1">
            <a:schemeClr val="dk1"/>
          </a:fillRef>
          <a:effectRef idx="0">
            <a:schemeClr val="dk1"/>
          </a:effectRef>
          <a:fontRef idx="minor">
            <a:schemeClr val="lt1"/>
          </a:fontRef>
        </p:style>
      </p:cxnSp>
      <p:sp>
        <p:nvSpPr>
          <p:cNvPr id="13" name="TextBox 12"/>
          <p:cNvSpPr txBox="1"/>
          <p:nvPr/>
        </p:nvSpPr>
        <p:spPr>
          <a:xfrm>
            <a:off x="5181600" y="6027003"/>
            <a:ext cx="3962400" cy="830997"/>
          </a:xfrm>
          <a:prstGeom prst="rect">
            <a:avLst/>
          </a:prstGeom>
          <a:noFill/>
        </p:spPr>
        <p:txBody>
          <a:bodyPr wrap="square" rtlCol="0">
            <a:spAutoFit/>
          </a:bodyPr>
          <a:lstStyle/>
          <a:p>
            <a:r>
              <a:rPr lang="en-US" altLang="ko-KR" sz="2400" b="1" dirty="0"/>
              <a:t>Nodes: Facebook Users</a:t>
            </a:r>
          </a:p>
          <a:p>
            <a:r>
              <a:rPr lang="en-US" altLang="ko-KR" sz="2400" b="1" dirty="0"/>
              <a:t>Edges: Friendships</a:t>
            </a:r>
            <a:endParaRPr lang="ko-KR" altLang="en-US" sz="2400" b="1" dirty="0"/>
          </a:p>
        </p:txBody>
      </p:sp>
    </p:spTree>
    <p:extLst>
      <p:ext uri="{BB962C8B-B14F-4D97-AF65-F5344CB8AC3E}">
        <p14:creationId xmlns:p14="http://schemas.microsoft.com/office/powerpoint/2010/main" val="3756641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118872" indent="0" algn="ctr">
              <a:buNone/>
            </a:pPr>
            <a:endParaRPr lang="en-US" b="1" dirty="0">
              <a:solidFill>
                <a:srgbClr val="D60093"/>
              </a:solidFill>
            </a:endParaRPr>
          </a:p>
          <a:p>
            <a:pPr marL="118872" indent="0" algn="ctr">
              <a:buNone/>
            </a:pPr>
            <a:endParaRPr lang="en-US" b="1" dirty="0">
              <a:solidFill>
                <a:srgbClr val="D60093"/>
              </a:solidFill>
            </a:endParaRPr>
          </a:p>
          <a:p>
            <a:pPr marL="118872" indent="0" algn="ctr">
              <a:buNone/>
            </a:pPr>
            <a:endParaRPr lang="en-US" b="1" dirty="0">
              <a:solidFill>
                <a:srgbClr val="D60093"/>
              </a:solidFill>
            </a:endParaRPr>
          </a:p>
          <a:p>
            <a:pPr marL="118872" indent="0" algn="ctr">
              <a:buNone/>
            </a:pPr>
            <a:r>
              <a:rPr lang="en-US" b="1" dirty="0">
                <a:solidFill>
                  <a:srgbClr val="D60093"/>
                </a:solidFill>
              </a:rPr>
              <a:t>Appendix</a:t>
            </a:r>
            <a:endParaRPr lang="en-US" b="1" dirty="0"/>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41</a:t>
            </a:fld>
            <a:endParaRPr lang="en-US"/>
          </a:p>
        </p:txBody>
      </p:sp>
    </p:spTree>
    <p:extLst>
      <p:ext uri="{BB962C8B-B14F-4D97-AF65-F5344CB8AC3E}">
        <p14:creationId xmlns:p14="http://schemas.microsoft.com/office/powerpoint/2010/main" val="2346309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Facts about the </a:t>
            </a:r>
            <a:r>
              <a:rPr lang="en-US" dirty="0" err="1"/>
              <a:t>Laplacian</a:t>
            </a:r>
            <a:r>
              <a:rPr lang="en-US" dirty="0"/>
              <a:t> 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118872" indent="0">
                  <a:buNone/>
                </a:pPr>
                <a:r>
                  <a:rPr lang="en-US" b="1" dirty="0"/>
                  <a:t>(a)</a:t>
                </a:r>
                <a:r>
                  <a:rPr lang="en-US" dirty="0"/>
                  <a:t> All eigenvalues are </a:t>
                </a:r>
                <a14:m>
                  <m:oMath xmlns:m="http://schemas.openxmlformats.org/officeDocument/2006/math">
                    <m:r>
                      <a:rPr lang="en-US" b="0" i="1" smtClean="0">
                        <a:latin typeface="Cambria Math"/>
                      </a:rPr>
                      <m:t>≥0</m:t>
                    </m:r>
                  </m:oMath>
                </a14:m>
                <a:endParaRPr lang="en-US" dirty="0"/>
              </a:p>
              <a:p>
                <a:pPr marL="118872" indent="0">
                  <a:buNone/>
                </a:pP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0"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𝐿</m:t>
                            </m:r>
                          </m:e>
                          <m:sub>
                            <m:r>
                              <a:rPr lang="en-US" b="0" i="1" smtClean="0">
                                <a:latin typeface="Cambria Math"/>
                              </a:rPr>
                              <m:t>𝑖𝑗</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𝑗</m:t>
                            </m:r>
                          </m:sub>
                        </m:sSub>
                      </m:e>
                    </m:nary>
                    <m:r>
                      <a:rPr lang="en-US" b="0" i="1" smtClean="0">
                        <a:latin typeface="Cambria Math"/>
                      </a:rPr>
                      <m:t>≥0</m:t>
                    </m:r>
                  </m:oMath>
                </a14:m>
                <a:r>
                  <a:rPr lang="en-US" dirty="0"/>
                  <a:t>  for every </a:t>
                </a:r>
                <a14:m>
                  <m:oMath xmlns:m="http://schemas.openxmlformats.org/officeDocument/2006/math">
                    <m:r>
                      <a:rPr lang="en-US" i="1" dirty="0" smtClean="0">
                        <a:latin typeface="Cambria Math"/>
                      </a:rPr>
                      <m:t>𝑥</m:t>
                    </m:r>
                  </m:oMath>
                </a14:m>
                <a:endParaRPr lang="en-US" dirty="0"/>
              </a:p>
              <a:p>
                <a:pPr marL="118872" indent="0">
                  <a:buNone/>
                </a:pPr>
                <a:r>
                  <a:rPr lang="en-US" b="1" dirty="0"/>
                  <a:t>(c)</a:t>
                </a:r>
                <a:r>
                  <a:rPr lang="en-US" dirty="0"/>
                  <a:t> </a:t>
                </a:r>
                <a14:m>
                  <m:oMath xmlns:m="http://schemas.openxmlformats.org/officeDocument/2006/math">
                    <m:r>
                      <a:rPr lang="en-US" b="0" i="1" dirty="0" smtClean="0">
                        <a:latin typeface="Cambria Math"/>
                      </a:rPr>
                      <m:t>𝐿</m:t>
                    </m:r>
                    <m:r>
                      <a:rPr lang="en-US" i="1" dirty="0" smtClean="0">
                        <a:latin typeface="Cambria Math"/>
                      </a:rPr>
                      <m:t> = </m:t>
                    </m:r>
                    <m:sSup>
                      <m:sSupPr>
                        <m:ctrlPr>
                          <a:rPr lang="en-US" b="0" i="1" dirty="0" smtClean="0">
                            <a:latin typeface="Cambria Math" panose="02040503050406030204" pitchFamily="18" charset="0"/>
                          </a:rPr>
                        </m:ctrlPr>
                      </m:sSupPr>
                      <m:e>
                        <m:r>
                          <a:rPr lang="en-US" i="1" dirty="0" smtClean="0">
                            <a:latin typeface="Cambria Math"/>
                          </a:rPr>
                          <m:t>𝑁</m:t>
                        </m:r>
                      </m:e>
                      <m:sup>
                        <m:r>
                          <a:rPr lang="en-US" b="0" i="1" dirty="0" smtClean="0">
                            <a:latin typeface="Cambria Math"/>
                          </a:rPr>
                          <m:t>𝑇</m:t>
                        </m:r>
                      </m:sup>
                    </m:sSup>
                    <m:r>
                      <a:rPr lang="en-US" b="0" i="1" dirty="0" smtClean="0">
                        <a:latin typeface="Cambria Math"/>
                      </a:rPr>
                      <m:t>⋅</m:t>
                    </m:r>
                    <m:r>
                      <a:rPr lang="en-US" b="0" i="1" dirty="0" smtClean="0">
                        <a:latin typeface="Cambria Math"/>
                      </a:rPr>
                      <m:t>𝑁</m:t>
                    </m:r>
                  </m:oMath>
                </a14:m>
                <a:endParaRPr lang="en-US" dirty="0"/>
              </a:p>
              <a:p>
                <a:pPr lvl="1"/>
                <a:r>
                  <a:rPr lang="en-US" dirty="0"/>
                  <a:t>That is, </a:t>
                </a:r>
                <a14:m>
                  <m:oMath xmlns:m="http://schemas.openxmlformats.org/officeDocument/2006/math">
                    <m:r>
                      <a:rPr lang="en-US" i="1" dirty="0" smtClean="0">
                        <a:latin typeface="Cambria Math"/>
                      </a:rPr>
                      <m:t>𝐿</m:t>
                    </m:r>
                  </m:oMath>
                </a14:m>
                <a:r>
                  <a:rPr lang="en-US" dirty="0"/>
                  <a:t> is positive semi-definite</a:t>
                </a:r>
              </a:p>
              <a:p>
                <a:r>
                  <a:rPr lang="en-US" b="1" dirty="0">
                    <a:solidFill>
                      <a:srgbClr val="008000"/>
                    </a:solidFill>
                  </a:rPr>
                  <a:t>Proof:</a:t>
                </a:r>
              </a:p>
              <a:p>
                <a:pPr lvl="1"/>
                <a:r>
                  <a:rPr lang="en-US" b="1" dirty="0"/>
                  <a:t>(c)</a:t>
                </a:r>
                <a:r>
                  <a:rPr lang="en-US" b="1" dirty="0">
                    <a:sym typeface="Symbol"/>
                  </a:rPr>
                  <a:t></a:t>
                </a:r>
                <a:r>
                  <a:rPr lang="en-US" b="1" dirty="0">
                    <a:sym typeface="Wingdings" pitchFamily="2" charset="2"/>
                  </a:rPr>
                  <a:t>(b): </a:t>
                </a:r>
                <a14:m>
                  <m:oMath xmlns:m="http://schemas.openxmlformats.org/officeDocument/2006/math">
                    <m:sSup>
                      <m:sSupPr>
                        <m:ctrlPr>
                          <a:rPr lang="en-US"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r>
                      <a:rPr lang="en-US" b="0" i="1" smtClean="0">
                        <a:latin typeface="Cambria Math"/>
                        <a:sym typeface="Wingdings" pitchFamily="2" charset="2"/>
                      </a:rPr>
                      <m:t>𝐿𝑥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𝑥</m:t>
                        </m:r>
                      </m:e>
                      <m:sup>
                        <m:r>
                          <a:rPr lang="en-US" b="0" i="1" smtClean="0">
                            <a:latin typeface="Cambria Math"/>
                            <a:sym typeface="Wingdings" pitchFamily="2" charset="2"/>
                          </a:rPr>
                          <m:t>𝑇</m:t>
                        </m:r>
                      </m:sup>
                    </m:sSup>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𝑁</m:t>
                        </m:r>
                      </m:e>
                      <m:sup>
                        <m:r>
                          <a:rPr lang="en-US" b="0" i="1" smtClean="0">
                            <a:latin typeface="Cambria Math"/>
                            <a:sym typeface="Wingdings" pitchFamily="2" charset="2"/>
                          </a:rPr>
                          <m:t>𝑇</m:t>
                        </m:r>
                      </m:sup>
                    </m:sSup>
                    <m:r>
                      <a:rPr lang="en-US" b="0" i="1" smtClean="0">
                        <a:latin typeface="Cambria Math"/>
                        <a:sym typeface="Wingdings" pitchFamily="2" charset="2"/>
                      </a:rPr>
                      <m:t>𝑁𝑥</m:t>
                    </m:r>
                    <m:r>
                      <a:rPr lang="en-US" b="0" i="1" smtClean="0">
                        <a:latin typeface="Cambria Math"/>
                        <a:sym typeface="Wingdings" pitchFamily="2" charset="2"/>
                      </a:rPr>
                      <m:t>=</m:t>
                    </m:r>
                    <m:sSup>
                      <m:sSupPr>
                        <m:ctrlPr>
                          <a:rPr lang="en-US" b="0" i="1" smtClean="0">
                            <a:latin typeface="Cambria Math" panose="02040503050406030204" pitchFamily="18" charset="0"/>
                            <a:sym typeface="Wingdings" pitchFamily="2" charset="2"/>
                          </a:rPr>
                        </m:ctrlPr>
                      </m:sSupPr>
                      <m:e>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𝑥𝑁</m:t>
                            </m:r>
                          </m:e>
                        </m:d>
                      </m:e>
                      <m:sup>
                        <m:r>
                          <a:rPr lang="en-US" b="0" i="1" smtClean="0">
                            <a:latin typeface="Cambria Math"/>
                            <a:sym typeface="Wingdings" pitchFamily="2" charset="2"/>
                          </a:rPr>
                          <m:t>𝑇</m:t>
                        </m:r>
                      </m:sup>
                    </m:sSup>
                    <m:d>
                      <m:dPr>
                        <m:ctrlPr>
                          <a:rPr lang="en-US" b="0" i="1" smtClean="0">
                            <a:latin typeface="Cambria Math" panose="02040503050406030204" pitchFamily="18" charset="0"/>
                            <a:sym typeface="Wingdings" pitchFamily="2" charset="2"/>
                          </a:rPr>
                        </m:ctrlPr>
                      </m:dPr>
                      <m:e>
                        <m:r>
                          <a:rPr lang="en-US" b="0" i="1" smtClean="0">
                            <a:latin typeface="Cambria Math"/>
                            <a:sym typeface="Wingdings" pitchFamily="2" charset="2"/>
                          </a:rPr>
                          <m:t>𝑁𝑥</m:t>
                        </m:r>
                      </m:e>
                    </m:d>
                    <m:r>
                      <a:rPr lang="en-US" b="0" i="1" smtClean="0">
                        <a:latin typeface="Cambria Math"/>
                        <a:sym typeface="Wingdings" pitchFamily="2" charset="2"/>
                      </a:rPr>
                      <m:t>≥0</m:t>
                    </m:r>
                  </m:oMath>
                </a14:m>
                <a:endParaRPr lang="en-US" dirty="0"/>
              </a:p>
              <a:p>
                <a:pPr lvl="2"/>
                <a:r>
                  <a:rPr lang="en-US" dirty="0"/>
                  <a:t>As it is just the square of length of </a:t>
                </a:r>
                <a14:m>
                  <m:oMath xmlns:m="http://schemas.openxmlformats.org/officeDocument/2006/math">
                    <m:r>
                      <a:rPr lang="en-US" i="1" dirty="0" smtClean="0">
                        <a:latin typeface="Cambria Math"/>
                      </a:rPr>
                      <m:t>𝑁𝑥</m:t>
                    </m:r>
                  </m:oMath>
                </a14:m>
                <a:endParaRPr lang="en-US" dirty="0"/>
              </a:p>
              <a:p>
                <a:pPr lvl="1"/>
                <a:r>
                  <a:rPr lang="en-US" b="1" dirty="0"/>
                  <a:t>(b)</a:t>
                </a:r>
                <a:r>
                  <a:rPr lang="en-US" b="1" dirty="0">
                    <a:sym typeface="Symbol"/>
                  </a:rPr>
                  <a:t></a:t>
                </a:r>
                <a:r>
                  <a:rPr lang="en-US" b="1" dirty="0">
                    <a:sym typeface="Wingdings" pitchFamily="2" charset="2"/>
                  </a:rPr>
                  <a:t>(a): </a:t>
                </a:r>
                <a:r>
                  <a:rPr lang="en-US" dirty="0">
                    <a:sym typeface="Wingdings" pitchFamily="2" charset="2"/>
                  </a:rPr>
                  <a:t>Let </a:t>
                </a:r>
                <a14:m>
                  <m:oMath xmlns:m="http://schemas.openxmlformats.org/officeDocument/2006/math">
                    <m:r>
                      <a:rPr lang="en-US" b="1" i="1" smtClean="0">
                        <a:latin typeface="Cambria Math"/>
                        <a:sym typeface="Wingdings" pitchFamily="2" charset="2"/>
                      </a:rPr>
                      <m:t>𝝀</m:t>
                    </m:r>
                  </m:oMath>
                </a14:m>
                <a:r>
                  <a:rPr lang="en-US" dirty="0"/>
                  <a:t> be an eigenvalue of </a:t>
                </a:r>
                <a14:m>
                  <m:oMath xmlns:m="http://schemas.openxmlformats.org/officeDocument/2006/math">
                    <m:r>
                      <a:rPr lang="en-US" b="1" i="1" dirty="0" smtClean="0">
                        <a:latin typeface="Cambria Math"/>
                      </a:rPr>
                      <m:t>𝑳</m:t>
                    </m:r>
                  </m:oMath>
                </a14:m>
                <a:r>
                  <a:rPr lang="en-US" dirty="0"/>
                  <a:t>. Then by </a:t>
                </a:r>
                <a:r>
                  <a:rPr lang="en-US" b="1" dirty="0"/>
                  <a:t>(b)</a:t>
                </a:r>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≥0</m:t>
                    </m:r>
                  </m:oMath>
                </a14:m>
                <a:r>
                  <a:rPr lang="en-US" dirty="0"/>
                  <a:t> so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𝐿𝑥</m:t>
                    </m:r>
                    <m:r>
                      <a:rPr lang="en-US" b="0" i="1" smtClean="0">
                        <a:latin typeface="Cambria Math"/>
                      </a:rPr>
                      <m:t>=</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𝜆</m:t>
                    </m:r>
                    <m:r>
                      <a:rPr lang="en-US" b="0" i="1" smtClean="0">
                        <a:latin typeface="Cambria Math"/>
                      </a:rPr>
                      <m:t>𝑥</m:t>
                    </m:r>
                    <m:r>
                      <a:rPr lang="en-US" b="0" i="1" smtClean="0">
                        <a:latin typeface="Cambria Math"/>
                      </a:rPr>
                      <m:t>=</m:t>
                    </m:r>
                    <m:r>
                      <a:rPr lang="en-US" b="0" i="1" smtClean="0">
                        <a:latin typeface="Cambria Math"/>
                      </a:rPr>
                      <m:t>𝜆</m:t>
                    </m:r>
                    <m:sSup>
                      <m:sSupPr>
                        <m:ctrlPr>
                          <a:rPr lang="en-US" b="0" i="1" smtClean="0">
                            <a:latin typeface="Cambria Math" panose="02040503050406030204" pitchFamily="18" charset="0"/>
                          </a:rPr>
                        </m:ctrlPr>
                      </m:sSupPr>
                      <m:e>
                        <m:r>
                          <a:rPr lang="en-US" b="0" i="1" smtClean="0">
                            <a:latin typeface="Cambria Math"/>
                          </a:rPr>
                          <m:t>𝑥</m:t>
                        </m:r>
                      </m:e>
                      <m:sup>
                        <m:r>
                          <a:rPr lang="en-US" b="0" i="1" smtClean="0">
                            <a:latin typeface="Cambria Math"/>
                          </a:rPr>
                          <m:t>𝑇</m:t>
                        </m:r>
                      </m:sup>
                    </m:sSup>
                    <m:r>
                      <a:rPr lang="en-US" b="0" i="1" smtClean="0">
                        <a:latin typeface="Cambria Math"/>
                      </a:rPr>
                      <m:t>𝑥</m:t>
                    </m:r>
                  </m:oMath>
                </a14:m>
                <a:r>
                  <a:rPr lang="en-US" dirty="0"/>
                  <a:t> </a:t>
                </a:r>
                <a:r>
                  <a:rPr lang="en-US" b="1" dirty="0">
                    <a:sym typeface="Symbol"/>
                  </a:rPr>
                  <a:t> </a:t>
                </a:r>
                <a14:m>
                  <m:oMath xmlns:m="http://schemas.openxmlformats.org/officeDocument/2006/math">
                    <m:r>
                      <a:rPr lang="en-US" b="1" i="1" smtClean="0">
                        <a:latin typeface="Cambria Math"/>
                        <a:sym typeface="Symbol"/>
                      </a:rPr>
                      <m:t>𝝀</m:t>
                    </m:r>
                    <m:r>
                      <a:rPr lang="en-US" b="1" i="1" smtClean="0">
                        <a:latin typeface="Cambria Math"/>
                        <a:sym typeface="Symbol"/>
                      </a:rPr>
                      <m:t>≥</m:t>
                    </m:r>
                    <m:r>
                      <a:rPr lang="en-US" b="1" i="1" smtClean="0">
                        <a:latin typeface="Cambria Math"/>
                        <a:sym typeface="Symbol"/>
                      </a:rPr>
                      <m:t>𝟎</m:t>
                    </m:r>
                  </m:oMath>
                </a14:m>
                <a:endParaRPr lang="en-US" dirty="0"/>
              </a:p>
              <a:p>
                <a:pPr lvl="1"/>
                <a:r>
                  <a:rPr lang="en-US" b="1" dirty="0"/>
                  <a:t>(a)</a:t>
                </a:r>
                <a:r>
                  <a:rPr lang="en-US" b="1" dirty="0">
                    <a:sym typeface="Symbol"/>
                  </a:rPr>
                  <a:t></a:t>
                </a:r>
                <a:r>
                  <a:rPr lang="en-US" b="1" dirty="0">
                    <a:sym typeface="Wingdings" pitchFamily="2" charset="2"/>
                  </a:rPr>
                  <a:t>(c): </a:t>
                </a:r>
                <a:r>
                  <a:rPr lang="en-US" dirty="0">
                    <a:sym typeface="Wingdings" pitchFamily="2" charset="2"/>
                  </a:rPr>
                  <a:t>is also easy! Do it yourself.</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889" t="-580"/>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42</a:t>
            </a:fld>
            <a:endParaRPr lang="en-US"/>
          </a:p>
        </p:txBody>
      </p:sp>
      <p:grpSp>
        <p:nvGrpSpPr>
          <p:cNvPr id="7" name="Group 6"/>
          <p:cNvGrpSpPr/>
          <p:nvPr/>
        </p:nvGrpSpPr>
        <p:grpSpPr>
          <a:xfrm>
            <a:off x="7696200" y="0"/>
            <a:ext cx="1447800" cy="685800"/>
            <a:chOff x="7696200" y="0"/>
            <a:chExt cx="1447800" cy="685800"/>
          </a:xfrm>
        </p:grpSpPr>
        <p:sp>
          <p:nvSpPr>
            <p:cNvPr id="8" name="Teardrop 7"/>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9" name="Rectangle 8"/>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1244651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76399"/>
                <a:ext cx="8534400" cy="5257801"/>
              </a:xfrm>
            </p:spPr>
            <p:txBody>
              <a:bodyPr>
                <a:normAutofit/>
              </a:bodyPr>
              <a:lstStyle/>
              <a:p>
                <a:r>
                  <a:rPr lang="en-US" dirty="0"/>
                  <a:t>Write </a:t>
                </a:r>
                <a14:m>
                  <m:oMath xmlns:m="http://schemas.openxmlformats.org/officeDocument/2006/math">
                    <m:r>
                      <a:rPr lang="en-US" i="1" dirty="0" smtClean="0">
                        <a:latin typeface="Cambria Math"/>
                      </a:rPr>
                      <m:t>𝑥</m:t>
                    </m:r>
                  </m:oMath>
                </a14:m>
                <a:r>
                  <a:rPr lang="en-US" dirty="0"/>
                  <a:t> in axes of eigenvecotrs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2</m:t>
                        </m:r>
                      </m:sub>
                    </m:sSub>
                    <m:r>
                      <a:rPr lang="en-US" b="0" i="1" smtClean="0">
                        <a:latin typeface="Cambria Math"/>
                      </a:rPr>
                      <m:t>, …, </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𝑛</m:t>
                        </m:r>
                      </m:sub>
                    </m:sSub>
                  </m:oMath>
                </a14:m>
                <a:r>
                  <a:rPr lang="en-US" dirty="0"/>
                  <a:t> of </a:t>
                </a:r>
                <a14:m>
                  <m:oMath xmlns:m="http://schemas.openxmlformats.org/officeDocument/2006/math">
                    <m:r>
                      <a:rPr lang="en-US" b="1" i="1" dirty="0" smtClean="0">
                        <a:latin typeface="Cambria Math"/>
                      </a:rPr>
                      <m:t>𝑴</m:t>
                    </m:r>
                  </m:oMath>
                </a14:m>
                <a:r>
                  <a:rPr lang="en-US" dirty="0"/>
                  <a:t>. So, </a:t>
                </a:r>
                <a14:m>
                  <m:oMath xmlns:m="http://schemas.openxmlformats.org/officeDocument/2006/math">
                    <m:r>
                      <a:rPr lang="en-US" b="0" i="1" smtClean="0">
                        <a:latin typeface="Cambria Math"/>
                      </a:rPr>
                      <m:t>𝑥</m:t>
                    </m:r>
                    <m:r>
                      <a:rPr lang="en-US" b="0" i="1" smtClean="0">
                        <a:latin typeface="Cambria Math"/>
                      </a:rPr>
                      <m:t>=</m:t>
                    </m:r>
                    <m:nary>
                      <m:naryPr>
                        <m:chr m:val="∑"/>
                        <m:ctrlPr>
                          <a:rPr lang="en-US" b="0" i="1" smtClean="0">
                            <a:latin typeface="Cambria Math" panose="02040503050406030204" pitchFamily="18" charset="0"/>
                          </a:rPr>
                        </m:ctrlPr>
                      </m:naryPr>
                      <m:sub>
                        <m:r>
                          <a:rPr lang="en-US" b="0" i="1" smtClean="0">
                            <a:latin typeface="Cambria Math"/>
                          </a:rPr>
                          <m:t>𝑖</m:t>
                        </m:r>
                      </m:sub>
                      <m:sup>
                        <m:r>
                          <a:rPr lang="en-US" b="0" i="1" smtClean="0">
                            <a:latin typeface="Cambria Math"/>
                          </a:rPr>
                          <m:t>𝑛</m:t>
                        </m:r>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r>
                  <a:rPr lang="en-US" dirty="0"/>
                  <a:t> </a:t>
                </a:r>
              </a:p>
              <a:p>
                <a:r>
                  <a:rPr lang="en-US" dirty="0"/>
                  <a:t>Then we get: </a:t>
                </a:r>
                <a14:m>
                  <m:oMath xmlns:m="http://schemas.openxmlformats.org/officeDocument/2006/math">
                    <m:r>
                      <a:rPr lang="en-US" b="0" i="1" smtClean="0">
                        <a:latin typeface="Cambria Math"/>
                      </a:rPr>
                      <m:t>𝑀𝑥</m:t>
                    </m:r>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𝑀</m:t>
                        </m:r>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oMath>
                </a14:m>
                <a:endParaRPr lang="en-US" dirty="0"/>
              </a:p>
              <a:p>
                <a:r>
                  <a:rPr lang="en-US" dirty="0"/>
                  <a:t>So, what is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a:rPr>
                          <m:t>𝒙</m:t>
                        </m:r>
                      </m:e>
                      <m:sup>
                        <m:r>
                          <a:rPr lang="en-US" b="1" i="1" smtClean="0">
                            <a:latin typeface="Cambria Math"/>
                          </a:rPr>
                          <m:t>𝑻</m:t>
                        </m:r>
                      </m:sup>
                    </m:sSup>
                    <m:r>
                      <a:rPr lang="en-US" b="1" i="1" smtClean="0">
                        <a:latin typeface="Cambria Math"/>
                      </a:rPr>
                      <m:t>𝑴𝒙</m:t>
                    </m:r>
                  </m:oMath>
                </a14:m>
                <a:r>
                  <a:rPr lang="en-US" dirty="0"/>
                  <a:t>?</a:t>
                </a:r>
              </a:p>
              <a:p>
                <a:pPr lvl="1"/>
                <a14:m>
                  <m:oMath xmlns:m="http://schemas.openxmlformats.org/officeDocument/2006/math">
                    <m:sSup>
                      <m:sSupPr>
                        <m:ctrlPr>
                          <a:rPr lang="en-US" i="1">
                            <a:latin typeface="Cambria Math" panose="02040503050406030204" pitchFamily="18" charset="0"/>
                          </a:rPr>
                        </m:ctrlPr>
                      </m:sSupPr>
                      <m:e>
                        <m:r>
                          <a:rPr lang="en-US" b="0" i="1">
                            <a:latin typeface="Cambria Math"/>
                          </a:rPr>
                          <m:t>𝑥</m:t>
                        </m:r>
                      </m:e>
                      <m:sup>
                        <m:r>
                          <a:rPr lang="en-US" b="0" i="1">
                            <a:latin typeface="Cambria Math"/>
                          </a:rPr>
                          <m:t>𝑇</m:t>
                        </m:r>
                      </m:sup>
                    </m:sSup>
                    <m:r>
                      <a:rPr lang="en-US" b="0" i="1">
                        <a:latin typeface="Cambria Math"/>
                      </a:rPr>
                      <m:t>𝑀𝑥</m:t>
                    </m:r>
                    <m:r>
                      <a:rPr lang="en-US" b="0" i="1" smtClean="0">
                        <a:latin typeface="Cambria Math"/>
                      </a:rPr>
                      <m:t>=</m:t>
                    </m:r>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d>
                      <m:dPr>
                        <m:ctrlPr>
                          <a:rPr lang="en-US" b="0" i="1" smtClean="0">
                            <a:latin typeface="Cambria Math" panose="02040503050406030204" pitchFamily="18" charset="0"/>
                          </a:rPr>
                        </m:ctrlPr>
                      </m:dPr>
                      <m:e>
                        <m:nary>
                          <m:naryPr>
                            <m:chr m:val="∑"/>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𝛼</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𝜆</m:t>
                                </m:r>
                              </m:e>
                              <m:sub>
                                <m:r>
                                  <a:rPr lang="en-US" i="1">
                                    <a:latin typeface="Cambria Math"/>
                                  </a:rPr>
                                  <m:t>𝑖</m:t>
                                </m:r>
                              </m:sub>
                            </m:sSub>
                            <m:sSub>
                              <m:sSubPr>
                                <m:ctrlPr>
                                  <a:rPr lang="en-US" i="1">
                                    <a:latin typeface="Cambria Math" panose="02040503050406030204" pitchFamily="18" charset="0"/>
                                  </a:rPr>
                                </m:ctrlPr>
                              </m:sSubPr>
                              <m:e>
                                <m:r>
                                  <a:rPr lang="en-US" i="1">
                                    <a:latin typeface="Cambria Math"/>
                                  </a:rPr>
                                  <m:t>𝑤</m:t>
                                </m:r>
                              </m:e>
                              <m:sub>
                                <m:r>
                                  <a:rPr lang="en-US" i="1">
                                    <a:latin typeface="Cambria Math"/>
                                  </a:rPr>
                                  <m:t>𝑖</m:t>
                                </m:r>
                              </m:sub>
                            </m:sSub>
                          </m:e>
                        </m:nary>
                      </m:e>
                    </m:d>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𝑖𝑗</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𝑗</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𝑗</m:t>
                            </m:r>
                          </m:sub>
                        </m:sSub>
                      </m:e>
                    </m:nary>
                  </m:oMath>
                </a14:m>
                <a:endParaRPr lang="en-US" dirty="0"/>
              </a:p>
              <a:p>
                <a:pPr marL="457200" lvl="1" indent="0">
                  <a:buNone/>
                </a:pPr>
                <a:r>
                  <a:rPr lang="en-US" dirty="0"/>
                  <a:t>   </a:t>
                </a:r>
                <a14:m>
                  <m:oMath xmlns:m="http://schemas.openxmlformats.org/officeDocument/2006/math">
                    <m:r>
                      <a:rPr lang="en-US" b="0" i="1" smtClean="0">
                        <a:latin typeface="Cambria Math"/>
                      </a:rPr>
                      <m:t>=</m:t>
                    </m:r>
                    <m:nary>
                      <m:naryPr>
                        <m:chr m:val="∑"/>
                        <m:supHide m:val="on"/>
                        <m:ctrlPr>
                          <a:rPr lang="en-US" b="0" i="1" smtClean="0">
                            <a:latin typeface="Cambria Math" panose="02040503050406030204" pitchFamily="18" charset="0"/>
                          </a:rPr>
                        </m:ctrlPr>
                      </m:naryPr>
                      <m:sub>
                        <m:r>
                          <a:rPr lang="en-US" b="0" i="1" smtClean="0">
                            <a:latin typeface="Cambria Math"/>
                          </a:rPr>
                          <m:t>𝑖</m:t>
                        </m:r>
                      </m:sub>
                      <m:sup/>
                      <m:e>
                        <m:sSub>
                          <m:sSubPr>
                            <m:ctrlPr>
                              <a:rPr lang="en-US" b="0"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𝜆</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panose="02040503050406030204" pitchFamily="18" charset="0"/>
                              </a:rPr>
                            </m:ctrlPr>
                          </m:sSubPr>
                          <m:e>
                            <m:r>
                              <a:rPr lang="en-US" b="0" i="1" smtClean="0">
                                <a:latin typeface="Cambria Math"/>
                              </a:rPr>
                              <m:t>𝑤</m:t>
                            </m:r>
                          </m:e>
                          <m:sub>
                            <m:r>
                              <a:rPr lang="en-US" b="0" i="1" smtClean="0">
                                <a:latin typeface="Cambria Math"/>
                              </a:rPr>
                              <m:t>𝑖</m:t>
                            </m:r>
                          </m:sub>
                        </m:sSub>
                      </m:e>
                    </m:nary>
                    <m:r>
                      <a:rPr lang="en-US" b="0" i="1" smtClean="0">
                        <a:latin typeface="Cambria Math"/>
                      </a:rPr>
                      <m:t>=</m:t>
                    </m:r>
                    <m:nary>
                      <m:naryPr>
                        <m:chr m:val="∑"/>
                        <m:supHide m:val="on"/>
                        <m:ctrlPr>
                          <a:rPr lang="en-US" b="1" i="1" smtClean="0">
                            <a:latin typeface="Cambria Math" panose="02040503050406030204" pitchFamily="18" charset="0"/>
                          </a:rPr>
                        </m:ctrlPr>
                      </m:naryPr>
                      <m:sub>
                        <m:r>
                          <a:rPr lang="en-US" b="1" i="1" smtClean="0">
                            <a:latin typeface="Cambria Math"/>
                          </a:rPr>
                          <m:t>𝒊</m:t>
                        </m:r>
                      </m:sub>
                      <m:sup/>
                      <m:e>
                        <m:sSub>
                          <m:sSubPr>
                            <m:ctrlPr>
                              <a:rPr lang="en-US" b="1" i="1" smtClean="0">
                                <a:latin typeface="Cambria Math" panose="02040503050406030204" pitchFamily="18" charset="0"/>
                              </a:rPr>
                            </m:ctrlPr>
                          </m:sSubPr>
                          <m:e>
                            <m:r>
                              <a:rPr lang="en-US" b="1" i="1" smtClean="0">
                                <a:latin typeface="Cambria Math"/>
                              </a:rPr>
                              <m:t>𝝀</m:t>
                            </m:r>
                          </m:e>
                          <m:sub>
                            <m:r>
                              <a:rPr lang="en-US" b="1" i="1" smtClean="0">
                                <a:latin typeface="Cambria Math"/>
                              </a:rPr>
                              <m:t>𝒊</m:t>
                            </m:r>
                          </m:sub>
                        </m:sSub>
                        <m:sSubSup>
                          <m:sSubSupPr>
                            <m:ctrlPr>
                              <a:rPr lang="en-US" b="1" i="1" smtClean="0">
                                <a:latin typeface="Cambria Math" panose="02040503050406030204" pitchFamily="18" charset="0"/>
                              </a:rPr>
                            </m:ctrlPr>
                          </m:sSubSupPr>
                          <m:e>
                            <m:r>
                              <a:rPr lang="en-US" b="1" i="1" smtClean="0">
                                <a:latin typeface="Cambria Math"/>
                              </a:rPr>
                              <m:t>𝜶</m:t>
                            </m:r>
                          </m:e>
                          <m:sub>
                            <m:r>
                              <a:rPr lang="en-US" b="1" i="1" smtClean="0">
                                <a:latin typeface="Cambria Math"/>
                              </a:rPr>
                              <m:t>𝒊</m:t>
                            </m:r>
                          </m:sub>
                          <m:sup>
                            <m:r>
                              <a:rPr lang="en-US" b="1" i="1" smtClean="0">
                                <a:latin typeface="Cambria Math"/>
                              </a:rPr>
                              <m:t>𝟐</m:t>
                            </m:r>
                          </m:sup>
                        </m:sSubSup>
                      </m:e>
                    </m:nary>
                  </m:oMath>
                </a14:m>
                <a:endParaRPr lang="en-US" b="1" dirty="0"/>
              </a:p>
              <a:p>
                <a:pPr lvl="1"/>
                <a:r>
                  <a:rPr lang="en-US" dirty="0">
                    <a:solidFill>
                      <a:srgbClr val="0000FF"/>
                    </a:solidFill>
                  </a:rPr>
                  <a:t>To minimize this over all unit vectors x orthogonal to: </a:t>
                </a:r>
                <a:r>
                  <a:rPr lang="en-US" dirty="0"/>
                  <a:t>w = min over choices of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1</m:t>
                        </m:r>
                      </m:sub>
                    </m:sSub>
                    <m:r>
                      <a:rPr lang="en-US" b="0" i="1" smtClean="0">
                        <a:latin typeface="Cambria Math"/>
                      </a:rPr>
                      <m:t>, …</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𝑛</m:t>
                        </m:r>
                      </m:sub>
                    </m:sSub>
                    <m:r>
                      <a:rPr lang="en-US" b="0" i="1" smtClean="0">
                        <a:latin typeface="Cambria Math"/>
                      </a:rPr>
                      <m:t>)</m:t>
                    </m:r>
                  </m:oMath>
                </a14:m>
                <a:r>
                  <a:rPr lang="en-US" dirty="0"/>
                  <a:t> so that:</a:t>
                </a:r>
                <a:br>
                  <a:rPr lang="en-US" dirty="0"/>
                </a:br>
                <a14:m>
                  <m:oMath xmlns:m="http://schemas.openxmlformats.org/officeDocument/2006/math">
                    <m:r>
                      <a:rPr lang="en-US" b="0" i="1" smtClean="0">
                        <a:latin typeface="Cambria Math"/>
                      </a:rPr>
                      <m:t>∑</m:t>
                    </m:r>
                    <m:sSubSup>
                      <m:sSubSupPr>
                        <m:ctrlPr>
                          <a:rPr lang="en-US" i="1" smtClean="0">
                            <a:latin typeface="Cambria Math" panose="02040503050406030204" pitchFamily="18" charset="0"/>
                          </a:rPr>
                        </m:ctrlPr>
                      </m:sSubSupPr>
                      <m:e>
                        <m:r>
                          <a:rPr lang="en-US" b="0" i="1" smtClean="0">
                            <a:latin typeface="Cambria Math"/>
                          </a:rPr>
                          <m:t>𝛼</m:t>
                        </m:r>
                      </m:e>
                      <m:sub>
                        <m:r>
                          <a:rPr lang="en-US" b="0" i="1" smtClean="0">
                            <a:latin typeface="Cambria Math"/>
                          </a:rPr>
                          <m:t>𝑖</m:t>
                        </m:r>
                      </m:sub>
                      <m:sup>
                        <m:r>
                          <a:rPr lang="en-US" b="0" i="1" smtClean="0">
                            <a:latin typeface="Cambria Math"/>
                          </a:rPr>
                          <m:t>2</m:t>
                        </m:r>
                      </m:sup>
                    </m:sSubSup>
                    <m:r>
                      <a:rPr lang="en-US" b="0" i="1" smtClean="0">
                        <a:latin typeface="Cambria Math"/>
                      </a:rPr>
                      <m:t>=1</m:t>
                    </m:r>
                  </m:oMath>
                </a14:m>
                <a:r>
                  <a:rPr lang="en-US" dirty="0"/>
                  <a:t>  (unit length) </a:t>
                </a:r>
                <a14:m>
                  <m:oMath xmlns:m="http://schemas.openxmlformats.org/officeDocument/2006/math">
                    <m:r>
                      <a:rPr lang="en-US" b="0" i="1" smtClean="0">
                        <a:latin typeface="Cambria Math"/>
                      </a:rPr>
                      <m:t>∑</m:t>
                    </m:r>
                    <m:sSub>
                      <m:sSubPr>
                        <m:ctrlPr>
                          <a:rPr lang="en-US" i="1" smtClean="0">
                            <a:latin typeface="Cambria Math" panose="02040503050406030204" pitchFamily="18" charset="0"/>
                          </a:rPr>
                        </m:ctrlPr>
                      </m:sSubPr>
                      <m:e>
                        <m:r>
                          <a:rPr lang="en-US" b="0" i="1" smtClean="0">
                            <a:latin typeface="Cambria Math"/>
                          </a:rPr>
                          <m:t>𝛼</m:t>
                        </m:r>
                      </m:e>
                      <m:sub>
                        <m:r>
                          <a:rPr lang="en-US" b="0" i="1" smtClean="0">
                            <a:latin typeface="Cambria Math"/>
                          </a:rPr>
                          <m:t>𝑖</m:t>
                        </m:r>
                      </m:sub>
                    </m:sSub>
                    <m:r>
                      <a:rPr lang="en-US" b="0" i="1" smtClean="0">
                        <a:latin typeface="Cambria Math"/>
                      </a:rPr>
                      <m:t>=0</m:t>
                    </m:r>
                  </m:oMath>
                </a14:m>
                <a:r>
                  <a:rPr lang="en-US" dirty="0"/>
                  <a:t> (orthogonal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𝑤</m:t>
                        </m:r>
                      </m:e>
                      <m:sub>
                        <m:r>
                          <a:rPr lang="en-US" b="0" i="1" smtClean="0">
                            <a:latin typeface="Cambria Math"/>
                          </a:rPr>
                          <m:t>1</m:t>
                        </m:r>
                      </m:sub>
                    </m:sSub>
                  </m:oMath>
                </a14:m>
                <a:r>
                  <a:rPr lang="en-US" dirty="0"/>
                  <a:t>)</a:t>
                </a:r>
              </a:p>
              <a:p>
                <a:pPr lvl="1"/>
                <a:r>
                  <a:rPr lang="en-US" dirty="0"/>
                  <a:t>To minimize this, set </a:t>
                </a:r>
                <a14:m>
                  <m:oMath xmlns:m="http://schemas.openxmlformats.org/officeDocument/2006/math">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𝜶</m:t>
                        </m:r>
                      </m:e>
                      <m:sub>
                        <m:r>
                          <a:rPr lang="en-US" b="1" i="1" smtClean="0">
                            <a:solidFill>
                              <a:srgbClr val="0000FF"/>
                            </a:solidFill>
                            <a:latin typeface="Cambria Math"/>
                          </a:rPr>
                          <m:t>𝟐</m:t>
                        </m:r>
                      </m:sub>
                    </m:sSub>
                    <m:r>
                      <a:rPr lang="en-US" b="1" i="1" smtClean="0">
                        <a:solidFill>
                          <a:srgbClr val="0000FF"/>
                        </a:solidFill>
                        <a:latin typeface="Cambria Math"/>
                      </a:rPr>
                      <m:t>=</m:t>
                    </m:r>
                    <m:r>
                      <a:rPr lang="en-US" b="1" i="1" smtClean="0">
                        <a:solidFill>
                          <a:srgbClr val="0000FF"/>
                        </a:solidFill>
                        <a:latin typeface="Cambria Math"/>
                      </a:rPr>
                      <m:t>𝟏</m:t>
                    </m:r>
                  </m:oMath>
                </a14:m>
                <a:r>
                  <a:rPr lang="en-US" b="1" dirty="0">
                    <a:solidFill>
                      <a:srgbClr val="0000FF"/>
                    </a:solidFill>
                  </a:rPr>
                  <a:t> </a:t>
                </a:r>
                <a:r>
                  <a:rPr lang="en-US" dirty="0"/>
                  <a:t>and so </a:t>
                </a:r>
                <a14:m>
                  <m:oMath xmlns:m="http://schemas.openxmlformats.org/officeDocument/2006/math">
                    <m:nary>
                      <m:naryPr>
                        <m:chr m:val="∑"/>
                        <m:supHide m:val="on"/>
                        <m:ctrlPr>
                          <a:rPr lang="en-US" b="1" i="1" smtClean="0">
                            <a:solidFill>
                              <a:srgbClr val="0000FF"/>
                            </a:solidFill>
                            <a:latin typeface="Cambria Math" panose="02040503050406030204" pitchFamily="18" charset="0"/>
                          </a:rPr>
                        </m:ctrlPr>
                      </m:naryPr>
                      <m:sub>
                        <m:r>
                          <a:rPr lang="en-US" b="1" i="1">
                            <a:solidFill>
                              <a:srgbClr val="0000FF"/>
                            </a:solidFill>
                            <a:latin typeface="Cambria Math"/>
                          </a:rPr>
                          <m:t>𝒊</m:t>
                        </m:r>
                      </m:sub>
                      <m:sup/>
                      <m:e>
                        <m:sSub>
                          <m:sSubPr>
                            <m:ctrlPr>
                              <a:rPr lang="en-US" b="1" i="1">
                                <a:solidFill>
                                  <a:srgbClr val="0000FF"/>
                                </a:solidFill>
                                <a:latin typeface="Cambria Math" panose="02040503050406030204" pitchFamily="18" charset="0"/>
                              </a:rPr>
                            </m:ctrlPr>
                          </m:sSubPr>
                          <m:e>
                            <m:r>
                              <a:rPr lang="en-US" b="1" i="1">
                                <a:solidFill>
                                  <a:srgbClr val="0000FF"/>
                                </a:solidFill>
                                <a:latin typeface="Cambria Math"/>
                              </a:rPr>
                              <m:t>𝝀</m:t>
                            </m:r>
                          </m:e>
                          <m:sub>
                            <m:r>
                              <a:rPr lang="en-US" b="1" i="1">
                                <a:solidFill>
                                  <a:srgbClr val="0000FF"/>
                                </a:solidFill>
                                <a:latin typeface="Cambria Math"/>
                              </a:rPr>
                              <m:t>𝒊</m:t>
                            </m:r>
                          </m:sub>
                        </m:sSub>
                        <m:sSubSup>
                          <m:sSubSupPr>
                            <m:ctrlPr>
                              <a:rPr lang="en-US" b="1" i="1">
                                <a:solidFill>
                                  <a:srgbClr val="0000FF"/>
                                </a:solidFill>
                                <a:latin typeface="Cambria Math" panose="02040503050406030204" pitchFamily="18" charset="0"/>
                              </a:rPr>
                            </m:ctrlPr>
                          </m:sSubSupPr>
                          <m:e>
                            <m:r>
                              <a:rPr lang="en-US" b="1" i="1">
                                <a:solidFill>
                                  <a:srgbClr val="0000FF"/>
                                </a:solidFill>
                                <a:latin typeface="Cambria Math"/>
                              </a:rPr>
                              <m:t>𝜶</m:t>
                            </m:r>
                          </m:e>
                          <m:sub>
                            <m:r>
                              <a:rPr lang="en-US" b="1" i="1">
                                <a:solidFill>
                                  <a:srgbClr val="0000FF"/>
                                </a:solidFill>
                                <a:latin typeface="Cambria Math"/>
                              </a:rPr>
                              <m:t>𝒊</m:t>
                            </m:r>
                          </m:sub>
                          <m:sup>
                            <m:r>
                              <a:rPr lang="en-US" b="1" i="1">
                                <a:solidFill>
                                  <a:srgbClr val="0000FF"/>
                                </a:solidFill>
                                <a:latin typeface="Cambria Math"/>
                              </a:rPr>
                              <m:t>𝟐</m:t>
                            </m:r>
                          </m:sup>
                        </m:sSubSup>
                        <m:r>
                          <a:rPr lang="en-US" b="1" i="1" smtClean="0">
                            <a:solidFill>
                              <a:srgbClr val="0000FF"/>
                            </a:solidFill>
                            <a:latin typeface="Cambria Math"/>
                          </a:rPr>
                          <m:t>=</m:t>
                        </m:r>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𝝀</m:t>
                            </m:r>
                          </m:e>
                          <m:sub>
                            <m:r>
                              <a:rPr lang="en-US" b="1" i="1" smtClean="0">
                                <a:solidFill>
                                  <a:srgbClr val="0000FF"/>
                                </a:solidFill>
                                <a:latin typeface="Cambria Math"/>
                              </a:rPr>
                              <m:t>𝟐</m:t>
                            </m:r>
                          </m:sub>
                        </m:sSub>
                      </m:e>
                    </m:nary>
                  </m:oMath>
                </a14:m>
                <a:endParaRPr lang="en-US" dirty="0">
                  <a:solidFill>
                    <a:srgbClr val="0000FF"/>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76399"/>
                <a:ext cx="8534400" cy="5257801"/>
              </a:xfrm>
              <a:blipFill rotWithShape="1">
                <a:blip r:embed="rId3"/>
                <a:stretch>
                  <a:fillRect l="-357" t="-1159" r="-1357"/>
                </a:stretch>
              </a:blipFill>
            </p:spPr>
            <p:txBody>
              <a:bodyPr/>
              <a:lstStyle/>
              <a:p>
                <a:r>
                  <a:rPr lang="en-US">
                    <a:noFill/>
                  </a:rPr>
                  <a:t> </a:t>
                </a:r>
              </a:p>
            </p:txBody>
          </p:sp>
        </mc:Fallback>
      </mc:AlternateContent>
      <p:sp>
        <p:nvSpPr>
          <p:cNvPr id="6" name="Slide Number Placeholder 5"/>
          <p:cNvSpPr>
            <a:spLocks noGrp="1"/>
          </p:cNvSpPr>
          <p:nvPr>
            <p:ph type="sldNum" sz="quarter" idx="4294967295"/>
          </p:nvPr>
        </p:nvSpPr>
        <p:spPr>
          <a:xfrm>
            <a:off x="8204396" y="6583680"/>
            <a:ext cx="733864" cy="274320"/>
          </a:xfrm>
          <a:prstGeom prst="rect">
            <a:avLst/>
          </a:prstGeom>
        </p:spPr>
        <p:txBody>
          <a:bodyPr/>
          <a:lstStyle/>
          <a:p>
            <a:fld id="{19B12225-5612-419B-A8D5-4B8EEE4C217E}" type="slidenum">
              <a:rPr lang="en-US" smtClean="0"/>
              <a:pPr/>
              <a:t>43</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92855516"/>
              </p:ext>
            </p:extLst>
          </p:nvPr>
        </p:nvGraphicFramePr>
        <p:xfrm>
          <a:off x="2374900" y="377825"/>
          <a:ext cx="2620963" cy="754063"/>
        </p:xfrm>
        <a:graphic>
          <a:graphicData uri="http://schemas.openxmlformats.org/presentationml/2006/ole">
            <mc:AlternateContent xmlns:mc="http://schemas.openxmlformats.org/markup-compatibility/2006">
              <mc:Choice xmlns:v="urn:schemas-microsoft-com:vml" Requires="v">
                <p:oleObj name="Equation" r:id="rId4" imgW="1015920" imgH="291960" progId="Equation.3">
                  <p:embed/>
                </p:oleObj>
              </mc:Choice>
              <mc:Fallback>
                <p:oleObj name="Equation" r:id="rId4" imgW="1015920" imgH="291960" progId="Equation.3">
                  <p:embed/>
                  <p:pic>
                    <p:nvPicPr>
                      <p:cNvPr id="0" name=""/>
                      <p:cNvPicPr>
                        <a:picLocks noChangeAspect="1" noChangeArrowheads="1"/>
                      </p:cNvPicPr>
                      <p:nvPr/>
                    </p:nvPicPr>
                    <p:blipFill>
                      <a:blip r:embed="rId5"/>
                      <a:srcRect/>
                      <a:stretch>
                        <a:fillRect/>
                      </a:stretch>
                    </p:blipFill>
                    <p:spPr bwMode="auto">
                      <a:xfrm>
                        <a:off x="2374900" y="377825"/>
                        <a:ext cx="2620963" cy="754063"/>
                      </a:xfrm>
                      <a:prstGeom prst="rect">
                        <a:avLst/>
                      </a:prstGeom>
                      <a:solidFill>
                        <a:schemeClr val="bg1"/>
                      </a:solidFill>
                      <a:ln>
                        <a:noFill/>
                      </a:ln>
                    </p:spPr>
                  </p:pic>
                </p:oleObj>
              </mc:Fallback>
            </mc:AlternateContent>
          </a:graphicData>
        </a:graphic>
      </p:graphicFrame>
      <p:sp>
        <p:nvSpPr>
          <p:cNvPr id="8" name="Left Brace 7"/>
          <p:cNvSpPr/>
          <p:nvPr/>
        </p:nvSpPr>
        <p:spPr>
          <a:xfrm rot="16200000">
            <a:off x="4825268" y="2838448"/>
            <a:ext cx="190499" cy="838204"/>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4648200" y="3257550"/>
                <a:ext cx="7039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𝝀</m:t>
                          </m:r>
                        </m:e>
                        <m:sub>
                          <m:r>
                            <a:rPr lang="en-US" b="1" i="1" smtClean="0">
                              <a:solidFill>
                                <a:srgbClr val="008000"/>
                              </a:solidFill>
                              <a:latin typeface="Cambria Math"/>
                              <a:cs typeface="Arial" pitchFamily="34" charset="0"/>
                            </a:rPr>
                            <m:t>𝒊</m:t>
                          </m:r>
                        </m:sub>
                      </m:sSub>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𝒘</m:t>
                          </m:r>
                        </m:e>
                        <m:sub>
                          <m:r>
                            <a:rPr lang="en-US" b="1" i="1" smtClean="0">
                              <a:solidFill>
                                <a:srgbClr val="008000"/>
                              </a:solidFill>
                              <a:latin typeface="Cambria Math"/>
                              <a:cs typeface="Arial" pitchFamily="34" charset="0"/>
                            </a:rPr>
                            <m:t>𝒊</m:t>
                          </m:r>
                        </m:sub>
                      </m:sSub>
                    </m:oMath>
                  </m:oMathPara>
                </a14:m>
                <a:endParaRPr lang="en-US" b="1" dirty="0">
                  <a:solidFill>
                    <a:srgbClr val="008000"/>
                  </a:solidFill>
                  <a:latin typeface="Arial" pitchFamily="34" charset="0"/>
                  <a:cs typeface="Arial"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48200" y="3257550"/>
                <a:ext cx="703911" cy="369332"/>
              </a:xfrm>
              <a:prstGeom prst="rect">
                <a:avLst/>
              </a:prstGeom>
              <a:blipFill rotWithShape="1">
                <a:blip r:embed="rId6"/>
                <a:stretch>
                  <a:fillRect/>
                </a:stretch>
              </a:blipFill>
            </p:spPr>
            <p:txBody>
              <a:bodyPr/>
              <a:lstStyle/>
              <a:p>
                <a:r>
                  <a:rPr lang="en-US">
                    <a:noFill/>
                  </a:rPr>
                  <a:t> </a:t>
                </a:r>
              </a:p>
            </p:txBody>
          </p:sp>
        </mc:Fallback>
      </mc:AlternateContent>
      <p:sp>
        <p:nvSpPr>
          <p:cNvPr id="10" name="Left Brace 9"/>
          <p:cNvSpPr/>
          <p:nvPr/>
        </p:nvSpPr>
        <p:spPr>
          <a:xfrm rot="5400000">
            <a:off x="7410448" y="3333962"/>
            <a:ext cx="190500" cy="838203"/>
          </a:xfrm>
          <a:prstGeom prst="leftBrace">
            <a:avLst>
              <a:gd name="adj1" fmla="val 53125"/>
              <a:gd name="adj2" fmla="val 50000"/>
            </a:avLst>
          </a:prstGeom>
          <a:ln w="28575">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162800" y="3087682"/>
                <a:ext cx="1454244" cy="646331"/>
              </a:xfrm>
              <a:prstGeom prst="rect">
                <a:avLst/>
              </a:prstGeom>
              <a:noFill/>
            </p:spPr>
            <p:txBody>
              <a:bodyPr wrap="none" rtlCol="0">
                <a:spAutoFit/>
              </a:bodyPr>
              <a:lstStyle/>
              <a:p>
                <a14:m>
                  <m:oMath xmlns:m="http://schemas.openxmlformats.org/officeDocument/2006/math">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𝟎</m:t>
                    </m:r>
                  </m:oMath>
                </a14:m>
                <a:r>
                  <a:rPr lang="en-US" b="1" dirty="0">
                    <a:solidFill>
                      <a:srgbClr val="008000"/>
                    </a:solidFill>
                    <a:latin typeface="Arial" pitchFamily="34" charset="0"/>
                    <a:cs typeface="Arial" pitchFamily="34" charset="0"/>
                  </a:rPr>
                  <a:t> if </a:t>
                </a:r>
                <a14:m>
                  <m:oMath xmlns:m="http://schemas.openxmlformats.org/officeDocument/2006/math">
                    <m:r>
                      <a:rPr lang="en-US" b="1" i="1" smtClean="0">
                        <a:solidFill>
                          <a:srgbClr val="008000"/>
                        </a:solidFill>
                        <a:latin typeface="Cambria Math"/>
                        <a:cs typeface="Arial" pitchFamily="34" charset="0"/>
                      </a:rPr>
                      <m:t>𝒊</m:t>
                    </m:r>
                    <m:r>
                      <a:rPr lang="en-US" b="1" i="1" smtClean="0">
                        <a:solidFill>
                          <a:srgbClr val="008000"/>
                        </a:solidFill>
                        <a:latin typeface="Cambria Math"/>
                        <a:cs typeface="Arial" pitchFamily="34" charset="0"/>
                      </a:rPr>
                      <m:t>≠</m:t>
                    </m:r>
                    <m:r>
                      <a:rPr lang="en-US" b="1" i="1" smtClean="0">
                        <a:solidFill>
                          <a:srgbClr val="008000"/>
                        </a:solidFill>
                        <a:latin typeface="Cambria Math"/>
                        <a:cs typeface="Arial" pitchFamily="34" charset="0"/>
                      </a:rPr>
                      <m:t>𝒋</m:t>
                    </m:r>
                  </m:oMath>
                </a14:m>
                <a:endParaRPr lang="en-US" b="1" dirty="0">
                  <a:solidFill>
                    <a:srgbClr val="008000"/>
                  </a:solidFill>
                  <a:latin typeface="Arial" pitchFamily="34" charset="0"/>
                  <a:cs typeface="Arial" pitchFamily="34" charset="0"/>
                </a:endParaRPr>
              </a:p>
              <a:p>
                <a:r>
                  <a:rPr lang="en-US" b="1" dirty="0">
                    <a:solidFill>
                      <a:srgbClr val="008000"/>
                    </a:solidFill>
                    <a:latin typeface="Arial" pitchFamily="34" charset="0"/>
                    <a:cs typeface="Arial" pitchFamily="34" charset="0"/>
                  </a:rPr>
                  <a:t>1 otherwise</a:t>
                </a:r>
              </a:p>
            </p:txBody>
          </p:sp>
        </mc:Choice>
        <mc:Fallback xmlns="">
          <p:sp>
            <p:nvSpPr>
              <p:cNvPr id="11" name="TextBox 10"/>
              <p:cNvSpPr txBox="1">
                <a:spLocks noRot="1" noChangeAspect="1" noMove="1" noResize="1" noEditPoints="1" noAdjustHandles="1" noChangeArrowheads="1" noChangeShapeType="1" noTextEdit="1"/>
              </p:cNvSpPr>
              <p:nvPr/>
            </p:nvSpPr>
            <p:spPr>
              <a:xfrm>
                <a:off x="7162800" y="3087682"/>
                <a:ext cx="1454244" cy="646331"/>
              </a:xfrm>
              <a:prstGeom prst="rect">
                <a:avLst/>
              </a:prstGeom>
              <a:blipFill rotWithShape="1">
                <a:blip r:embed="rId7"/>
                <a:stretch>
                  <a:fillRect l="-3347" t="-4717" r="-2929" b="-14151"/>
                </a:stretch>
              </a:blipFill>
            </p:spPr>
            <p:txBody>
              <a:bodyPr/>
              <a:lstStyle/>
              <a:p>
                <a:r>
                  <a:rPr lang="en-US">
                    <a:noFill/>
                  </a:rPr>
                  <a:t> </a:t>
                </a:r>
              </a:p>
            </p:txBody>
          </p:sp>
        </mc:Fallback>
      </mc:AlternateContent>
      <p:grpSp>
        <p:nvGrpSpPr>
          <p:cNvPr id="12" name="Group 11"/>
          <p:cNvGrpSpPr/>
          <p:nvPr/>
        </p:nvGrpSpPr>
        <p:grpSpPr>
          <a:xfrm>
            <a:off x="7543800" y="228600"/>
            <a:ext cx="1447800" cy="685800"/>
            <a:chOff x="7696200" y="0"/>
            <a:chExt cx="1447800" cy="685800"/>
          </a:xfrm>
        </p:grpSpPr>
        <p:sp>
          <p:nvSpPr>
            <p:cNvPr id="13" name="Teardrop 12"/>
            <p:cNvSpPr/>
            <p:nvPr/>
          </p:nvSpPr>
          <p:spPr>
            <a:xfrm>
              <a:off x="7696200" y="0"/>
              <a:ext cx="1447800" cy="685800"/>
            </a:xfrm>
            <a:prstGeom prst="teardrop">
              <a:avLst/>
            </a:prstGeom>
            <a:solidFill>
              <a:srgbClr val="FF0000"/>
            </a:solidFill>
            <a:ln w="38100">
              <a:solidFill>
                <a:schemeClr val="bg1"/>
              </a:solidFill>
            </a:ln>
          </p:spPr>
          <p:style>
            <a:lnRef idx="1">
              <a:schemeClr val="dk1"/>
            </a:lnRef>
            <a:fillRef idx="0">
              <a:schemeClr val="dk1"/>
            </a:fillRef>
            <a:effectRef idx="0">
              <a:schemeClr val="dk1"/>
            </a:effectRef>
            <a:fontRef idx="minor">
              <a:schemeClr val="tx1"/>
            </a:fontRef>
          </p:style>
          <p:txBody>
            <a:bodyPr lIns="0" rIns="0" rtlCol="0" anchor="ctr"/>
            <a:lstStyle/>
            <a:p>
              <a:pPr algn="ctr"/>
              <a:endParaRPr lang="en-US" sz="2800" b="1" dirty="0">
                <a:solidFill>
                  <a:schemeClr val="bg1"/>
                </a:solidFill>
              </a:endParaRPr>
            </a:p>
          </p:txBody>
        </p:sp>
        <p:sp>
          <p:nvSpPr>
            <p:cNvPr id="14" name="Rectangle 13"/>
            <p:cNvSpPr/>
            <p:nvPr/>
          </p:nvSpPr>
          <p:spPr>
            <a:xfrm>
              <a:off x="7768302" y="76200"/>
              <a:ext cx="1375698" cy="523220"/>
            </a:xfrm>
            <a:prstGeom prst="rect">
              <a:avLst/>
            </a:prstGeom>
          </p:spPr>
          <p:txBody>
            <a:bodyPr wrap="none">
              <a:spAutoFit/>
            </a:bodyPr>
            <a:lstStyle/>
            <a:p>
              <a:pPr algn="ctr"/>
              <a:r>
                <a:rPr lang="en-US" sz="2800" b="1" dirty="0">
                  <a:solidFill>
                    <a:schemeClr val="bg1"/>
                  </a:solidFill>
                </a:rPr>
                <a:t>Details!</a:t>
              </a:r>
            </a:p>
          </p:txBody>
        </p:sp>
      </p:grpSp>
    </p:spTree>
    <p:extLst>
      <p:ext uri="{BB962C8B-B14F-4D97-AF65-F5344CB8AC3E}">
        <p14:creationId xmlns:p14="http://schemas.microsoft.com/office/powerpoint/2010/main" val="228334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research.microsoft.com/en-us/projects/s-gps/graphimage6.png"/>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2400" y="2530548"/>
            <a:ext cx="4876800" cy="4175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a:xfrm>
            <a:off x="457200" y="1600201"/>
            <a:ext cx="8534400" cy="4495800"/>
          </a:xfrm>
        </p:spPr>
        <p:txBody>
          <a:bodyPr/>
          <a:lstStyle/>
          <a:p>
            <a:r>
              <a:rPr lang="en-US" dirty="0"/>
              <a:t>The undirected large graph</a:t>
            </a:r>
          </a:p>
          <a:p>
            <a:pPr marL="457200" lvl="1" indent="0">
              <a:buNone/>
            </a:pPr>
            <a:r>
              <a:rPr lang="en-US" dirty="0" err="1"/>
              <a:t>E.g</a:t>
            </a:r>
            <a:r>
              <a:rPr lang="en-US" dirty="0"/>
              <a:t>) </a:t>
            </a:r>
            <a:r>
              <a:rPr lang="en-US" sz="2000" dirty="0"/>
              <a:t>Social graph			  Graph of Harry potter fanfiction	</a:t>
            </a:r>
          </a:p>
        </p:txBody>
      </p:sp>
      <p:sp>
        <p:nvSpPr>
          <p:cNvPr id="4" name="Rectangle 3"/>
          <p:cNvSpPr/>
          <p:nvPr/>
        </p:nvSpPr>
        <p:spPr>
          <a:xfrm>
            <a:off x="76200" y="6535579"/>
            <a:ext cx="5192447" cy="246221"/>
          </a:xfrm>
          <a:prstGeom prst="rect">
            <a:avLst/>
          </a:prstGeom>
        </p:spPr>
        <p:txBody>
          <a:bodyPr wrap="none">
            <a:spAutoFit/>
          </a:bodyPr>
          <a:lstStyle/>
          <a:p>
            <a:r>
              <a:rPr lang="en-US" sz="1000" dirty="0"/>
              <a:t>A sampled user email-connectivity graph : http://research.microsoft.com/en-us/projects/S-GPS/</a:t>
            </a:r>
          </a:p>
        </p:txBody>
      </p:sp>
      <p:pic>
        <p:nvPicPr>
          <p:cNvPr id="6" name="Picture 2" descr="http://colah.github.io/posts/2014-07-FFN-Graphs-Vis/img/graph-HP-ships-labeled.png"/>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4959381" y="2514600"/>
            <a:ext cx="4184619" cy="41846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403819" y="6535578"/>
            <a:ext cx="3733800" cy="246221"/>
          </a:xfrm>
          <a:prstGeom prst="rect">
            <a:avLst/>
          </a:prstGeom>
        </p:spPr>
        <p:txBody>
          <a:bodyPr wrap="square">
            <a:spAutoFit/>
          </a:bodyPr>
          <a:lstStyle/>
          <a:p>
            <a:r>
              <a:rPr lang="en-US" sz="1000" dirty="0"/>
              <a:t>Adapted from http://colah.github.io/posts/2014-07-FFN-Graphs-Vis/</a:t>
            </a:r>
          </a:p>
        </p:txBody>
      </p:sp>
      <p:sp>
        <p:nvSpPr>
          <p:cNvPr id="5" name="Slide Number Placeholder 4"/>
          <p:cNvSpPr>
            <a:spLocks noGrp="1"/>
          </p:cNvSpPr>
          <p:nvPr>
            <p:ph type="sldNum" sz="quarter" idx="12"/>
          </p:nvPr>
        </p:nvSpPr>
        <p:spPr/>
        <p:txBody>
          <a:bodyPr>
            <a:normAutofit fontScale="85000" lnSpcReduction="20000"/>
          </a:bodyPr>
          <a:lstStyle/>
          <a:p>
            <a:fld id="{1F203002-0E03-48B4-B081-56C7F65715CF}" type="slidenum">
              <a:rPr lang="en-US" smtClean="0"/>
              <a:t>5</a:t>
            </a:fld>
            <a:endParaRPr lang="en-US"/>
          </a:p>
        </p:txBody>
      </p:sp>
    </p:spTree>
    <p:extLst>
      <p:ext uri="{BB962C8B-B14F-4D97-AF65-F5344CB8AC3E}">
        <p14:creationId xmlns:p14="http://schemas.microsoft.com/office/powerpoint/2010/main" val="688183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http://colah.github.io/posts/2014-07-FFN-Graphs-Vis/img/graph-HP-ships-labeled.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4959381" y="2514600"/>
            <a:ext cx="4184619" cy="418462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research.microsoft.com/en-us/projects/s-gps/graphimage6.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2400" y="2530548"/>
            <a:ext cx="4876800" cy="4175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sz="quarter" idx="1"/>
          </p:nvPr>
        </p:nvSpPr>
        <p:spPr>
          <a:xfrm>
            <a:off x="457200" y="1600201"/>
            <a:ext cx="8534400" cy="4495800"/>
          </a:xfrm>
        </p:spPr>
        <p:txBody>
          <a:bodyPr/>
          <a:lstStyle/>
          <a:p>
            <a:r>
              <a:rPr lang="en-US" dirty="0"/>
              <a:t>The undirected large graph</a:t>
            </a:r>
          </a:p>
          <a:p>
            <a:pPr marL="457200" lvl="1" indent="0">
              <a:buNone/>
            </a:pPr>
            <a:r>
              <a:rPr lang="en-US" dirty="0" err="1"/>
              <a:t>E.g</a:t>
            </a:r>
            <a:r>
              <a:rPr lang="en-US" dirty="0"/>
              <a:t>) </a:t>
            </a:r>
            <a:r>
              <a:rPr lang="en-US" sz="2000" dirty="0"/>
              <a:t>Social graph			  Graph of Harry potter fanfiction	</a:t>
            </a:r>
          </a:p>
        </p:txBody>
      </p:sp>
      <p:sp>
        <p:nvSpPr>
          <p:cNvPr id="4" name="Rectangle 3"/>
          <p:cNvSpPr/>
          <p:nvPr/>
        </p:nvSpPr>
        <p:spPr>
          <a:xfrm>
            <a:off x="76200" y="6535579"/>
            <a:ext cx="5192447" cy="246221"/>
          </a:xfrm>
          <a:prstGeom prst="rect">
            <a:avLst/>
          </a:prstGeom>
        </p:spPr>
        <p:txBody>
          <a:bodyPr wrap="none">
            <a:spAutoFit/>
          </a:bodyPr>
          <a:lstStyle/>
          <a:p>
            <a:r>
              <a:rPr lang="en-US" sz="1000" dirty="0"/>
              <a:t>A sampled user email-connectivity graph : http://research.microsoft.com/en-us/projects/S-GPS/</a:t>
            </a:r>
          </a:p>
        </p:txBody>
      </p:sp>
      <p:sp>
        <p:nvSpPr>
          <p:cNvPr id="7" name="Rectangle 6"/>
          <p:cNvSpPr/>
          <p:nvPr/>
        </p:nvSpPr>
        <p:spPr>
          <a:xfrm>
            <a:off x="5403819" y="6535578"/>
            <a:ext cx="3733800" cy="246221"/>
          </a:xfrm>
          <a:prstGeom prst="rect">
            <a:avLst/>
          </a:prstGeom>
        </p:spPr>
        <p:txBody>
          <a:bodyPr wrap="square">
            <a:spAutoFit/>
          </a:bodyPr>
          <a:lstStyle/>
          <a:p>
            <a:r>
              <a:rPr lang="en-US" sz="1000" dirty="0"/>
              <a:t>Adapted from http://colah.github.io/posts/2014-07-FFN-Graphs-Vis/</a:t>
            </a:r>
          </a:p>
        </p:txBody>
      </p:sp>
      <p:pic>
        <p:nvPicPr>
          <p:cNvPr id="5122" name="Picture 2" descr="C:\Users\Kim\AppData\Local\Microsoft\Windows\Temporary Internet Files\Content.IE5\ZKVZQHNV\Man-With-Question-0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1323575"/>
            <a:ext cx="5244661" cy="5244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645" y="4549914"/>
            <a:ext cx="8552854" cy="70788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4000" dirty="0">
                <a:solidFill>
                  <a:srgbClr val="FF0000"/>
                </a:solidFill>
              </a:rPr>
              <a:t>Q : What do these large graphs present?</a:t>
            </a:r>
          </a:p>
        </p:txBody>
      </p:sp>
      <p:sp>
        <p:nvSpPr>
          <p:cNvPr id="6" name="Slide Number Placeholder 5"/>
          <p:cNvSpPr>
            <a:spLocks noGrp="1"/>
          </p:cNvSpPr>
          <p:nvPr>
            <p:ph type="sldNum" sz="quarter" idx="12"/>
          </p:nvPr>
        </p:nvSpPr>
        <p:spPr/>
        <p:txBody>
          <a:bodyPr>
            <a:normAutofit fontScale="85000" lnSpcReduction="20000"/>
          </a:bodyPr>
          <a:lstStyle/>
          <a:p>
            <a:fld id="{1F203002-0E03-48B4-B081-56C7F65715CF}" type="slidenum">
              <a:rPr lang="en-US" smtClean="0"/>
              <a:t>6</a:t>
            </a:fld>
            <a:endParaRPr lang="en-US"/>
          </a:p>
        </p:txBody>
      </p:sp>
    </p:spTree>
    <p:extLst>
      <p:ext uri="{BB962C8B-B14F-4D97-AF65-F5344CB8AC3E}">
        <p14:creationId xmlns:p14="http://schemas.microsoft.com/office/powerpoint/2010/main" val="254512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a:xfrm>
            <a:off x="457200" y="1600201"/>
            <a:ext cx="8534400" cy="4495800"/>
          </a:xfrm>
        </p:spPr>
        <p:txBody>
          <a:bodyPr/>
          <a:lstStyle/>
          <a:p>
            <a:r>
              <a:rPr lang="en-US" dirty="0"/>
              <a:t>Social graph : How can you feel?</a:t>
            </a:r>
            <a:r>
              <a:rPr lang="en-US" sz="2000" dirty="0"/>
              <a:t>				</a:t>
            </a:r>
          </a:p>
        </p:txBody>
      </p:sp>
      <p:sp>
        <p:nvSpPr>
          <p:cNvPr id="4" name="Rectangle 3"/>
          <p:cNvSpPr/>
          <p:nvPr/>
        </p:nvSpPr>
        <p:spPr>
          <a:xfrm>
            <a:off x="76200" y="6535579"/>
            <a:ext cx="5192447" cy="246221"/>
          </a:xfrm>
          <a:prstGeom prst="rect">
            <a:avLst/>
          </a:prstGeom>
        </p:spPr>
        <p:txBody>
          <a:bodyPr wrap="none">
            <a:spAutoFit/>
          </a:bodyPr>
          <a:lstStyle/>
          <a:p>
            <a:r>
              <a:rPr lang="en-US" sz="1000" dirty="0"/>
              <a:t>A sampled user email-connectivity graph : http://research.microsoft.com/en-us/projects/S-GPS/</a:t>
            </a:r>
          </a:p>
        </p:txBody>
      </p:sp>
      <p:pic>
        <p:nvPicPr>
          <p:cNvPr id="9" name="Picture 2" descr="http://research.microsoft.com/en-us/projects/s-gps/graphimag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315" y="2397460"/>
            <a:ext cx="4434685" cy="379655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research.microsoft.com/en-us/projects/s-gps/graphimage6.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6200" y="2397459"/>
            <a:ext cx="4434686" cy="37965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65172" y="4006334"/>
            <a:ext cx="510845" cy="461665"/>
          </a:xfrm>
          <a:prstGeom prst="rect">
            <a:avLst/>
          </a:prstGeom>
          <a:noFill/>
        </p:spPr>
        <p:txBody>
          <a:bodyPr wrap="none" rtlCol="0">
            <a:spAutoFit/>
          </a:bodyPr>
          <a:lstStyle/>
          <a:p>
            <a:r>
              <a:rPr lang="en-US" sz="2400" b="1" dirty="0"/>
              <a:t>VS</a:t>
            </a:r>
          </a:p>
        </p:txBody>
      </p:sp>
      <p:sp>
        <p:nvSpPr>
          <p:cNvPr id="6" name="Slide Number Placeholder 5"/>
          <p:cNvSpPr>
            <a:spLocks noGrp="1"/>
          </p:cNvSpPr>
          <p:nvPr>
            <p:ph type="sldNum" sz="quarter" idx="12"/>
          </p:nvPr>
        </p:nvSpPr>
        <p:spPr/>
        <p:txBody>
          <a:bodyPr>
            <a:normAutofit fontScale="85000" lnSpcReduction="20000"/>
          </a:bodyPr>
          <a:lstStyle/>
          <a:p>
            <a:fld id="{1F203002-0E03-48B4-B081-56C7F65715CF}" type="slidenum">
              <a:rPr lang="en-US" smtClean="0"/>
              <a:t>7</a:t>
            </a:fld>
            <a:endParaRPr lang="en-US"/>
          </a:p>
        </p:txBody>
      </p:sp>
    </p:spTree>
    <p:extLst>
      <p:ext uri="{BB962C8B-B14F-4D97-AF65-F5344CB8AC3E}">
        <p14:creationId xmlns:p14="http://schemas.microsoft.com/office/powerpoint/2010/main" val="23225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colah.github.io/posts/2014-07-FFN-Graphs-Vis/img/graph-HP-ships-labeled.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32657" y="2020238"/>
            <a:ext cx="4539343" cy="45393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colah.github.io/posts/2014-07-FFN-Graphs-Vis/img/graph-HP-ships-labe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70314"/>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p:txBody>
          <a:bodyPr/>
          <a:lstStyle/>
          <a:p>
            <a:r>
              <a:rPr lang="en-US" dirty="0"/>
              <a:t>Graph of Harry potter fanfiction : How can you feel?</a:t>
            </a:r>
          </a:p>
        </p:txBody>
      </p:sp>
      <p:sp>
        <p:nvSpPr>
          <p:cNvPr id="10" name="TextBox 9"/>
          <p:cNvSpPr txBox="1"/>
          <p:nvPr/>
        </p:nvSpPr>
        <p:spPr>
          <a:xfrm>
            <a:off x="4365172" y="4006334"/>
            <a:ext cx="510845" cy="461665"/>
          </a:xfrm>
          <a:prstGeom prst="rect">
            <a:avLst/>
          </a:prstGeom>
          <a:noFill/>
        </p:spPr>
        <p:txBody>
          <a:bodyPr wrap="none" rtlCol="0">
            <a:spAutoFit/>
          </a:bodyPr>
          <a:lstStyle/>
          <a:p>
            <a:r>
              <a:rPr lang="en-US" sz="2400" b="1" dirty="0"/>
              <a:t>VS</a:t>
            </a:r>
          </a:p>
        </p:txBody>
      </p:sp>
      <p:sp>
        <p:nvSpPr>
          <p:cNvPr id="11" name="Rectangle 10"/>
          <p:cNvSpPr/>
          <p:nvPr/>
        </p:nvSpPr>
        <p:spPr>
          <a:xfrm>
            <a:off x="457200" y="6535578"/>
            <a:ext cx="3733800" cy="246221"/>
          </a:xfrm>
          <a:prstGeom prst="rect">
            <a:avLst/>
          </a:prstGeom>
        </p:spPr>
        <p:txBody>
          <a:bodyPr wrap="square">
            <a:spAutoFit/>
          </a:bodyPr>
          <a:lstStyle/>
          <a:p>
            <a:r>
              <a:rPr lang="en-US" sz="1000" dirty="0"/>
              <a:t>Adapted from http://colah.github.io/posts/2014-07-FFN-Graphs-Vis/</a:t>
            </a:r>
          </a:p>
        </p:txBody>
      </p:sp>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8</a:t>
            </a:fld>
            <a:endParaRPr lang="en-US"/>
          </a:p>
        </p:txBody>
      </p:sp>
    </p:spTree>
    <p:extLst>
      <p:ext uri="{BB962C8B-B14F-4D97-AF65-F5344CB8AC3E}">
        <p14:creationId xmlns:p14="http://schemas.microsoft.com/office/powerpoint/2010/main" val="370503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
          </p:nvPr>
        </p:nvSpPr>
        <p:spPr>
          <a:xfrm>
            <a:off x="612648" y="1600200"/>
            <a:ext cx="8302752" cy="4495800"/>
          </a:xfrm>
        </p:spPr>
        <p:txBody>
          <a:bodyPr/>
          <a:lstStyle/>
          <a:p>
            <a:r>
              <a:rPr lang="en-US" sz="2400" dirty="0"/>
              <a:t>If we can partition, we can use it for analysis of graph as below</a:t>
            </a:r>
            <a:r>
              <a:rPr lang="en-US" sz="2800"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508" y="2213326"/>
            <a:ext cx="7058893" cy="4524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1F203002-0E03-48B4-B081-56C7F65715CF}" type="slidenum">
              <a:rPr lang="en-US" smtClean="0"/>
              <a:t>9</a:t>
            </a:fld>
            <a:endParaRPr lang="en-US"/>
          </a:p>
        </p:txBody>
      </p:sp>
    </p:spTree>
    <p:extLst>
      <p:ext uri="{BB962C8B-B14F-4D97-AF65-F5344CB8AC3E}">
        <p14:creationId xmlns:p14="http://schemas.microsoft.com/office/powerpoint/2010/main" val="13951788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2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3904</TotalTime>
  <Words>2455</Words>
  <Application>Microsoft Office PowerPoint</Application>
  <PresentationFormat>On-screen Show (4:3)</PresentationFormat>
  <Paragraphs>626</Paragraphs>
  <Slides>43</Slides>
  <Notes>22</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43</vt:i4>
      </vt:variant>
    </vt:vector>
  </HeadingPairs>
  <TitlesOfParts>
    <vt:vector size="55" baseType="lpstr">
      <vt:lpstr>Adobe Song Std L</vt:lpstr>
      <vt:lpstr>Arial</vt:lpstr>
      <vt:lpstr>Calibri</vt:lpstr>
      <vt:lpstr>Cambria Math</vt:lpstr>
      <vt:lpstr>Times New Roman</vt:lpstr>
      <vt:lpstr>Verdana</vt:lpstr>
      <vt:lpstr>Wingdings</vt:lpstr>
      <vt:lpstr>Wingdings 2</vt:lpstr>
      <vt:lpstr>Theme1</vt:lpstr>
      <vt:lpstr>1_Theme1</vt:lpstr>
      <vt:lpstr>2_Theme1</vt:lpstr>
      <vt:lpstr>Equation</vt:lpstr>
      <vt:lpstr>PowerPoint Presentation</vt:lpstr>
      <vt:lpstr>Overview</vt:lpstr>
      <vt:lpstr>Introduction</vt:lpstr>
      <vt:lpstr>Introduction</vt:lpstr>
      <vt:lpstr>Introduction</vt:lpstr>
      <vt:lpstr>Introduction</vt:lpstr>
      <vt:lpstr>Motivation</vt:lpstr>
      <vt:lpstr>Motivation</vt:lpstr>
      <vt:lpstr>Motivation</vt:lpstr>
      <vt:lpstr>Motivation</vt:lpstr>
      <vt:lpstr>Motivation</vt:lpstr>
      <vt:lpstr>Motivation</vt:lpstr>
      <vt:lpstr>Motivation</vt:lpstr>
      <vt:lpstr>Criterion : Graph partitioning</vt:lpstr>
      <vt:lpstr>Criterion : Basic principle</vt:lpstr>
      <vt:lpstr>Criterion : Min-cut VS N-cut</vt:lpstr>
      <vt:lpstr>Mathematical expression : Cut (A,B)</vt:lpstr>
      <vt:lpstr>Mathematical expression : Vol (A)</vt:lpstr>
      <vt:lpstr>Criterion : Min-cut</vt:lpstr>
      <vt:lpstr>Criterion : Min-cut</vt:lpstr>
      <vt:lpstr>Criterion : N-cut</vt:lpstr>
      <vt:lpstr>Methodology</vt:lpstr>
      <vt:lpstr>  Non-overlapping community detection:  </vt:lpstr>
      <vt:lpstr>Finding Clusters</vt:lpstr>
      <vt:lpstr>Spectral Clustering Algorithm</vt:lpstr>
      <vt:lpstr>Matrix Representations</vt:lpstr>
      <vt:lpstr>Matrix Representations</vt:lpstr>
      <vt:lpstr>Matrix Representations</vt:lpstr>
      <vt:lpstr>Spectrum of Laplacian Matrix (L) </vt:lpstr>
      <vt:lpstr>Best Eigenvector for partitioning</vt:lpstr>
      <vt:lpstr>λ2 as optimization problem</vt:lpstr>
      <vt:lpstr>λ2 as optimization problem</vt:lpstr>
      <vt:lpstr>Spectral Partitioning Algorithm: Example</vt:lpstr>
      <vt:lpstr>Spectral Partitioning Algorithm: Example</vt:lpstr>
      <vt:lpstr>Example: Spectral Partitioning</vt:lpstr>
      <vt:lpstr>Example: Spectral Partitioning</vt:lpstr>
      <vt:lpstr>k-Way Spectral Clustering</vt:lpstr>
      <vt:lpstr>PowerPoint Presentation</vt:lpstr>
      <vt:lpstr>PowerPoint Presentation</vt:lpstr>
      <vt:lpstr>Facebook Network</vt:lpstr>
      <vt:lpstr>PowerPoint Presentation</vt:lpstr>
      <vt:lpstr>Facts about the Laplacian L</vt:lpstr>
      <vt:lpstr>Proof: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dc:creator>
  <cp:lastModifiedBy>Saritha Madhavan</cp:lastModifiedBy>
  <cp:revision>48</cp:revision>
  <dcterms:created xsi:type="dcterms:W3CDTF">2016-04-09T19:11:03Z</dcterms:created>
  <dcterms:modified xsi:type="dcterms:W3CDTF">2023-04-13T04:37:30Z</dcterms:modified>
</cp:coreProperties>
</file>